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2" r:id="rId3"/>
  </p:sldMasterIdLst>
  <p:notesMasterIdLst>
    <p:notesMasterId r:id="rId37"/>
  </p:notesMasterIdLst>
  <p:sldIdLst>
    <p:sldId id="256" r:id="rId4"/>
    <p:sldId id="513" r:id="rId5"/>
    <p:sldId id="857" r:id="rId6"/>
    <p:sldId id="564" r:id="rId7"/>
    <p:sldId id="855" r:id="rId8"/>
    <p:sldId id="856" r:id="rId9"/>
    <p:sldId id="858" r:id="rId10"/>
    <p:sldId id="859" r:id="rId11"/>
    <p:sldId id="860" r:id="rId12"/>
    <p:sldId id="861" r:id="rId13"/>
    <p:sldId id="554" r:id="rId14"/>
    <p:sldId id="565" r:id="rId15"/>
    <p:sldId id="556" r:id="rId16"/>
    <p:sldId id="862" r:id="rId17"/>
    <p:sldId id="865" r:id="rId18"/>
    <p:sldId id="864" r:id="rId19"/>
    <p:sldId id="867" r:id="rId20"/>
    <p:sldId id="869" r:id="rId21"/>
    <p:sldId id="868" r:id="rId22"/>
    <p:sldId id="871" r:id="rId23"/>
    <p:sldId id="872" r:id="rId24"/>
    <p:sldId id="873" r:id="rId25"/>
    <p:sldId id="874" r:id="rId26"/>
    <p:sldId id="875" r:id="rId27"/>
    <p:sldId id="421" r:id="rId28"/>
    <p:sldId id="550" r:id="rId29"/>
    <p:sldId id="551" r:id="rId30"/>
    <p:sldId id="538" r:id="rId31"/>
    <p:sldId id="552" r:id="rId32"/>
    <p:sldId id="541" r:id="rId33"/>
    <p:sldId id="530" r:id="rId34"/>
    <p:sldId id="841" r:id="rId35"/>
    <p:sldId id="306" r:id="rId36"/>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浦 正裕" initials="三浦" lastIdx="2" clrIdx="0">
    <p:extLst>
      <p:ext uri="{19B8F6BF-5375-455C-9EA6-DF929625EA0E}">
        <p15:presenceInfo xmlns:p15="http://schemas.microsoft.com/office/powerpoint/2012/main" userId="02fb04833284ac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00"/>
    <a:srgbClr val="F3D1C1"/>
    <a:srgbClr val="F3CCC1"/>
    <a:srgbClr val="F6CCC1"/>
    <a:srgbClr val="FF7C80"/>
    <a:srgbClr val="FF9999"/>
    <a:srgbClr val="CC3300"/>
    <a:srgbClr val="FF99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604CC-1026-49D3-9226-3BF51E913AAF}" v="2" dt="2024-11-28T02:31:52.38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70747" autoAdjust="0"/>
  </p:normalViewPr>
  <p:slideViewPr>
    <p:cSldViewPr snapToGrid="0">
      <p:cViewPr varScale="1">
        <p:scale>
          <a:sx n="95" d="100"/>
          <a:sy n="95" d="100"/>
        </p:scale>
        <p:origin x="67"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31" tIns="45715" rIns="91431" bIns="45715" rtlCol="0"/>
          <a:lstStyle>
            <a:lvl1pPr algn="r">
              <a:defRPr sz="1200"/>
            </a:lvl1pPr>
          </a:lstStyle>
          <a:p>
            <a:fld id="{4DAED754-78EA-4B97-A867-4F7588D137F2}" type="datetimeFigureOut">
              <a:rPr kumimoji="1" lang="ja-JP" altLang="en-US" smtClean="0"/>
              <a:t>2025/11/20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31" tIns="45715" rIns="91431" bIns="45715" rtlCol="0" anchor="b"/>
          <a:lstStyle>
            <a:lvl1pPr algn="r">
              <a:defRPr sz="1200"/>
            </a:lvl1pPr>
          </a:lstStyle>
          <a:p>
            <a:fld id="{7A67E1C0-3FFB-481D-8D20-BBA608B67CC2}" type="slidenum">
              <a:rPr kumimoji="1" lang="ja-JP" altLang="en-US" smtClean="0"/>
              <a:t>‹#›</a:t>
            </a:fld>
            <a:endParaRPr kumimoji="1" lang="ja-JP" altLang="en-US"/>
          </a:p>
        </p:txBody>
      </p:sp>
    </p:spTree>
    <p:extLst>
      <p:ext uri="{BB962C8B-B14F-4D97-AF65-F5344CB8AC3E}">
        <p14:creationId xmlns:p14="http://schemas.microsoft.com/office/powerpoint/2010/main" val="29423104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①挨拶</a:t>
            </a:r>
            <a:endParaRPr kumimoji="1" lang="en-US" altLang="ja-JP" dirty="0"/>
          </a:p>
          <a:p>
            <a:r>
              <a:rPr kumimoji="1" lang="ja-JP" altLang="en-US" dirty="0"/>
              <a:t>②昨今の</a:t>
            </a:r>
            <a:r>
              <a:rPr kumimoji="1" lang="en-US" altLang="ja-JP" dirty="0"/>
              <a:t>M&amp;A</a:t>
            </a:r>
            <a:r>
              <a:rPr kumimoji="1" lang="ja-JP" altLang="en-US" dirty="0"/>
              <a:t>について</a:t>
            </a:r>
            <a:endParaRPr kumimoji="1" lang="en-US" altLang="ja-JP" dirty="0"/>
          </a:p>
          <a:p>
            <a:r>
              <a:rPr kumimoji="1" lang="ja-JP" altLang="en-US" dirty="0"/>
              <a:t>③</a:t>
            </a:r>
            <a:endParaRPr kumimoji="1" lang="en-US" altLang="ja-JP" dirty="0"/>
          </a:p>
        </p:txBody>
      </p:sp>
      <p:sp>
        <p:nvSpPr>
          <p:cNvPr id="4" name="スライド番号プレースホルダー 3"/>
          <p:cNvSpPr>
            <a:spLocks noGrp="1"/>
          </p:cNvSpPr>
          <p:nvPr>
            <p:ph type="sldNum" sz="quarter" idx="5"/>
          </p:nvPr>
        </p:nvSpPr>
        <p:spPr/>
        <p:txBody>
          <a:bodyPr/>
          <a:lstStyle/>
          <a:p>
            <a:fld id="{7A67E1C0-3FFB-481D-8D20-BBA608B67CC2}" type="slidenum">
              <a:rPr kumimoji="1" lang="ja-JP" altLang="en-US" smtClean="0"/>
              <a:t>1</a:t>
            </a:fld>
            <a:endParaRPr kumimoji="1" lang="ja-JP" altLang="en-US"/>
          </a:p>
        </p:txBody>
      </p:sp>
    </p:spTree>
    <p:extLst>
      <p:ext uri="{BB962C8B-B14F-4D97-AF65-F5344CB8AC3E}">
        <p14:creationId xmlns:p14="http://schemas.microsoft.com/office/powerpoint/2010/main" val="1244770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F7522-4977-C9A0-7EA5-1DEED4E8FF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DEA12D-6884-E239-9EB8-09CB5FDA969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97E2BBD-E231-7CAE-3F8C-4EE25B42D57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8344CCA-F685-FDCE-94E7-0A05F1C47C3C}"/>
              </a:ext>
            </a:extLst>
          </p:cNvPr>
          <p:cNvSpPr>
            <a:spLocks noGrp="1"/>
          </p:cNvSpPr>
          <p:nvPr>
            <p:ph type="sldNum" sz="quarter" idx="5"/>
          </p:nvPr>
        </p:nvSpPr>
        <p:spPr/>
        <p:txBody>
          <a:bodyPr/>
          <a:lstStyle/>
          <a:p>
            <a:fld id="{7A67E1C0-3FFB-481D-8D20-BBA608B67CC2}" type="slidenum">
              <a:rPr kumimoji="1" lang="ja-JP" altLang="en-US" smtClean="0"/>
              <a:t>21</a:t>
            </a:fld>
            <a:endParaRPr kumimoji="1" lang="ja-JP" altLang="en-US"/>
          </a:p>
        </p:txBody>
      </p:sp>
    </p:spTree>
    <p:extLst>
      <p:ext uri="{BB962C8B-B14F-4D97-AF65-F5344CB8AC3E}">
        <p14:creationId xmlns:p14="http://schemas.microsoft.com/office/powerpoint/2010/main" val="10621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本日は、「不動産</a:t>
            </a:r>
            <a:r>
              <a:rPr lang="en-US" altLang="ja-JP" dirty="0"/>
              <a:t>M&amp;A</a:t>
            </a:r>
            <a:r>
              <a:rPr lang="ja-JP" altLang="en-US" dirty="0"/>
              <a:t>」という少し新しいテーマについてお話ししました。</a:t>
            </a:r>
            <a:br>
              <a:rPr lang="ja-JP" altLang="en-US" dirty="0"/>
            </a:br>
            <a:r>
              <a:rPr lang="ja-JP" altLang="en-US" dirty="0"/>
              <a:t>法人で不動産を保有している皆さまにとって、</a:t>
            </a:r>
            <a:br>
              <a:rPr lang="ja-JP" altLang="en-US" dirty="0"/>
            </a:br>
            <a:r>
              <a:rPr lang="ja-JP" altLang="en-US" dirty="0"/>
              <a:t>今後の資産運用・相続対策の一つの有力な選択肢としてご参考になれば幸いです。</a:t>
            </a:r>
            <a:br>
              <a:rPr lang="ja-JP" altLang="en-US" dirty="0"/>
            </a:br>
            <a:r>
              <a:rPr lang="ja-JP" altLang="en-US" dirty="0"/>
              <a:t>セミナー後には</a:t>
            </a:r>
            <a:r>
              <a:rPr lang="ja-JP" altLang="en-US" b="1" dirty="0"/>
              <a:t>無料の企業価値算定サービス</a:t>
            </a:r>
            <a:r>
              <a:rPr lang="ja-JP" altLang="en-US" dirty="0"/>
              <a:t>も実施しておりますので、</a:t>
            </a:r>
            <a:br>
              <a:rPr lang="ja-JP" altLang="en-US" dirty="0"/>
            </a:br>
            <a:r>
              <a:rPr lang="ja-JP" altLang="en-US" dirty="0"/>
              <a:t>ご希望の方はお気軽にお声がけください。</a:t>
            </a:r>
            <a:br>
              <a:rPr lang="ja-JP" altLang="en-US" dirty="0"/>
            </a:br>
            <a:r>
              <a:rPr lang="ja-JP" altLang="en-US" dirty="0"/>
              <a:t>ご清聴、誠にありがとうございました。</a:t>
            </a:r>
            <a:endParaRPr kumimoji="1" lang="ja-JP" altLang="en-US" dirty="0"/>
          </a:p>
        </p:txBody>
      </p:sp>
      <p:sp>
        <p:nvSpPr>
          <p:cNvPr id="4" name="スライド番号プレースホルダー 3"/>
          <p:cNvSpPr>
            <a:spLocks noGrp="1"/>
          </p:cNvSpPr>
          <p:nvPr>
            <p:ph type="sldNum" sz="quarter" idx="5"/>
          </p:nvPr>
        </p:nvSpPr>
        <p:spPr/>
        <p:txBody>
          <a:bodyPr/>
          <a:lstStyle/>
          <a:p>
            <a:fld id="{7A67E1C0-3FFB-481D-8D20-BBA608B67CC2}" type="slidenum">
              <a:rPr kumimoji="1" lang="ja-JP" altLang="en-US" smtClean="0"/>
              <a:t>33</a:t>
            </a:fld>
            <a:endParaRPr kumimoji="1" lang="ja-JP" altLang="en-US"/>
          </a:p>
        </p:txBody>
      </p:sp>
    </p:spTree>
    <p:extLst>
      <p:ext uri="{BB962C8B-B14F-4D97-AF65-F5344CB8AC3E}">
        <p14:creationId xmlns:p14="http://schemas.microsoft.com/office/powerpoint/2010/main" val="217758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103C5-5186-E12F-8DF7-2D002BAB08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38C580-6F9F-96DB-3C99-C46C6C83F3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AC25ACB-FF80-9B94-B2BC-D79878B7B6F9}"/>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6347C4E8-E9CC-388E-AFBA-CEE472BB13D3}"/>
              </a:ext>
            </a:extLst>
          </p:cNvPr>
          <p:cNvSpPr>
            <a:spLocks noGrp="1"/>
          </p:cNvSpPr>
          <p:nvPr>
            <p:ph type="sldNum" sz="quarter" idx="5"/>
          </p:nvPr>
        </p:nvSpPr>
        <p:spPr/>
        <p:txBody>
          <a:bodyPr/>
          <a:lstStyle/>
          <a:p>
            <a:fld id="{7A67E1C0-3FFB-481D-8D20-BBA608B67CC2}" type="slidenum">
              <a:rPr kumimoji="1" lang="ja-JP" altLang="en-US" smtClean="0"/>
              <a:t>3</a:t>
            </a:fld>
            <a:endParaRPr kumimoji="1" lang="ja-JP" altLang="en-US"/>
          </a:p>
        </p:txBody>
      </p:sp>
    </p:spTree>
    <p:extLst>
      <p:ext uri="{BB962C8B-B14F-4D97-AF65-F5344CB8AC3E}">
        <p14:creationId xmlns:p14="http://schemas.microsoft.com/office/powerpoint/2010/main" val="233684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A67E1C0-3FFB-481D-8D20-BBA608B67CC2}" type="slidenum">
              <a:rPr kumimoji="1" lang="ja-JP" altLang="en-US" smtClean="0"/>
              <a:t>4</a:t>
            </a:fld>
            <a:endParaRPr kumimoji="1" lang="ja-JP" altLang="en-US"/>
          </a:p>
        </p:txBody>
      </p:sp>
    </p:spTree>
    <p:extLst>
      <p:ext uri="{BB962C8B-B14F-4D97-AF65-F5344CB8AC3E}">
        <p14:creationId xmlns:p14="http://schemas.microsoft.com/office/powerpoint/2010/main" val="264378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A0F7F-0FD4-52AD-1BF9-863BCA2854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560BBB5-9633-DCFC-360B-1E30C76EA3B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972ACD4-9B83-C5C5-01CC-9851A209CB7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3084F3-6901-BE9B-11F7-341978C0CF25}"/>
              </a:ext>
            </a:extLst>
          </p:cNvPr>
          <p:cNvSpPr>
            <a:spLocks noGrp="1"/>
          </p:cNvSpPr>
          <p:nvPr>
            <p:ph type="sldNum" sz="quarter" idx="5"/>
          </p:nvPr>
        </p:nvSpPr>
        <p:spPr/>
        <p:txBody>
          <a:bodyPr/>
          <a:lstStyle/>
          <a:p>
            <a:fld id="{7A67E1C0-3FFB-481D-8D20-BBA608B67CC2}" type="slidenum">
              <a:rPr kumimoji="1" lang="ja-JP" altLang="en-US" smtClean="0"/>
              <a:t>5</a:t>
            </a:fld>
            <a:endParaRPr kumimoji="1" lang="ja-JP" altLang="en-US"/>
          </a:p>
        </p:txBody>
      </p:sp>
    </p:spTree>
    <p:extLst>
      <p:ext uri="{BB962C8B-B14F-4D97-AF65-F5344CB8AC3E}">
        <p14:creationId xmlns:p14="http://schemas.microsoft.com/office/powerpoint/2010/main" val="281599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94CA6-89E9-BE31-60C8-1AD4A5EC81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446025-0FE7-7DE4-4E54-8F0B3B87EB2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68FCD37-A5A9-15DD-6D2D-AC53EEEA54D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A013E89-8C14-2DF4-6A88-2B9D1D780B19}"/>
              </a:ext>
            </a:extLst>
          </p:cNvPr>
          <p:cNvSpPr>
            <a:spLocks noGrp="1"/>
          </p:cNvSpPr>
          <p:nvPr>
            <p:ph type="sldNum" sz="quarter" idx="5"/>
          </p:nvPr>
        </p:nvSpPr>
        <p:spPr/>
        <p:txBody>
          <a:bodyPr/>
          <a:lstStyle/>
          <a:p>
            <a:fld id="{7A67E1C0-3FFB-481D-8D20-BBA608B67CC2}" type="slidenum">
              <a:rPr kumimoji="1" lang="ja-JP" altLang="en-US" smtClean="0"/>
              <a:t>6</a:t>
            </a:fld>
            <a:endParaRPr kumimoji="1" lang="ja-JP" altLang="en-US"/>
          </a:p>
        </p:txBody>
      </p:sp>
    </p:spTree>
    <p:extLst>
      <p:ext uri="{BB962C8B-B14F-4D97-AF65-F5344CB8AC3E}">
        <p14:creationId xmlns:p14="http://schemas.microsoft.com/office/powerpoint/2010/main" val="117635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08D2C-8ECB-1019-D0A8-6040FB6CBF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63B5F7-AC52-5817-C121-2C2CFC42DAC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CCE9AD4-7B40-87AE-7B9E-61BB7E45FF4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A0091CE-3C5D-E7F3-27BF-5714B64549D6}"/>
              </a:ext>
            </a:extLst>
          </p:cNvPr>
          <p:cNvSpPr>
            <a:spLocks noGrp="1"/>
          </p:cNvSpPr>
          <p:nvPr>
            <p:ph type="sldNum" sz="quarter" idx="5"/>
          </p:nvPr>
        </p:nvSpPr>
        <p:spPr/>
        <p:txBody>
          <a:bodyPr/>
          <a:lstStyle/>
          <a:p>
            <a:fld id="{7A67E1C0-3FFB-481D-8D20-BBA608B67CC2}" type="slidenum">
              <a:rPr kumimoji="1" lang="ja-JP" altLang="en-US" smtClean="0"/>
              <a:t>7</a:t>
            </a:fld>
            <a:endParaRPr kumimoji="1" lang="ja-JP" altLang="en-US"/>
          </a:p>
        </p:txBody>
      </p:sp>
    </p:spTree>
    <p:extLst>
      <p:ext uri="{BB962C8B-B14F-4D97-AF65-F5344CB8AC3E}">
        <p14:creationId xmlns:p14="http://schemas.microsoft.com/office/powerpoint/2010/main" val="224983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新設法人に</a:t>
            </a:r>
            <a:r>
              <a:rPr kumimoji="1" lang="en-US" altLang="ja-JP" dirty="0"/>
              <a:t>1</a:t>
            </a:r>
            <a:r>
              <a:rPr kumimoji="1" lang="ja-JP" altLang="en-US" dirty="0"/>
              <a:t>社を集めるメリットとしては株式譲渡で譲り受けることで事業譲渡時の消費税、配当時の所得税を節税する目的</a:t>
            </a:r>
          </a:p>
        </p:txBody>
      </p:sp>
      <p:sp>
        <p:nvSpPr>
          <p:cNvPr id="4" name="スライド番号プレースホルダー 3"/>
          <p:cNvSpPr>
            <a:spLocks noGrp="1"/>
          </p:cNvSpPr>
          <p:nvPr>
            <p:ph type="sldNum" sz="quarter" idx="5"/>
          </p:nvPr>
        </p:nvSpPr>
        <p:spPr/>
        <p:txBody>
          <a:bodyPr/>
          <a:lstStyle/>
          <a:p>
            <a:fld id="{7A67E1C0-3FFB-481D-8D20-BBA608B67CC2}" type="slidenum">
              <a:rPr kumimoji="1" lang="ja-JP" altLang="en-US" smtClean="0"/>
              <a:t>10</a:t>
            </a:fld>
            <a:endParaRPr kumimoji="1" lang="ja-JP" altLang="en-US"/>
          </a:p>
        </p:txBody>
      </p:sp>
    </p:spTree>
    <p:extLst>
      <p:ext uri="{BB962C8B-B14F-4D97-AF65-F5344CB8AC3E}">
        <p14:creationId xmlns:p14="http://schemas.microsoft.com/office/powerpoint/2010/main" val="202627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M&amp;A</a:t>
            </a:r>
            <a:r>
              <a:rPr lang="ja-JP" altLang="en-US" dirty="0"/>
              <a:t>では契約を一歩でも進める必要があるため、</a:t>
            </a:r>
            <a:r>
              <a:rPr lang="en-US" altLang="ja-JP" dirty="0"/>
              <a:t>1</a:t>
            </a:r>
            <a:r>
              <a:rPr lang="ja-JP" altLang="en-US" dirty="0"/>
              <a:t>月に株式譲渡契約のみ締結。</a:t>
            </a:r>
            <a:endParaRPr lang="en-US" altLang="ja-JP" dirty="0"/>
          </a:p>
          <a:p>
            <a:r>
              <a:rPr lang="ja-JP" altLang="en-US" dirty="0"/>
              <a:t>この時点では新設法人は設立されていない為、仮の法人で契約</a:t>
            </a:r>
            <a:endParaRPr lang="en-US" altLang="ja-JP" dirty="0"/>
          </a:p>
          <a:p>
            <a:br>
              <a:rPr lang="ja-JP" altLang="en-US" dirty="0"/>
            </a:br>
            <a:endParaRPr kumimoji="1" lang="ja-JP" altLang="en-US" dirty="0"/>
          </a:p>
        </p:txBody>
      </p:sp>
      <p:sp>
        <p:nvSpPr>
          <p:cNvPr id="4" name="スライド番号プレースホルダー 3"/>
          <p:cNvSpPr>
            <a:spLocks noGrp="1"/>
          </p:cNvSpPr>
          <p:nvPr>
            <p:ph type="sldNum" sz="quarter" idx="5"/>
          </p:nvPr>
        </p:nvSpPr>
        <p:spPr/>
        <p:txBody>
          <a:bodyPr/>
          <a:lstStyle/>
          <a:p>
            <a:fld id="{7A67E1C0-3FFB-481D-8D20-BBA608B67CC2}" type="slidenum">
              <a:rPr kumimoji="1" lang="ja-JP" altLang="en-US" smtClean="0"/>
              <a:t>12</a:t>
            </a:fld>
            <a:endParaRPr kumimoji="1" lang="ja-JP" altLang="en-US"/>
          </a:p>
        </p:txBody>
      </p:sp>
    </p:spTree>
    <p:extLst>
      <p:ext uri="{BB962C8B-B14F-4D97-AF65-F5344CB8AC3E}">
        <p14:creationId xmlns:p14="http://schemas.microsoft.com/office/powerpoint/2010/main" val="222884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58C64-8AA6-D400-8DE0-94D603E248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E2BA51E-87A2-6BC9-A10F-410240D480A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D5E6044-52EF-D7FD-8F43-99F8FA36BC1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B1AA3FF-6A79-6410-89BC-CA6CC329BEF7}"/>
              </a:ext>
            </a:extLst>
          </p:cNvPr>
          <p:cNvSpPr>
            <a:spLocks noGrp="1"/>
          </p:cNvSpPr>
          <p:nvPr>
            <p:ph type="sldNum" sz="quarter" idx="5"/>
          </p:nvPr>
        </p:nvSpPr>
        <p:spPr/>
        <p:txBody>
          <a:bodyPr/>
          <a:lstStyle/>
          <a:p>
            <a:fld id="{7A67E1C0-3FFB-481D-8D20-BBA608B67CC2}" type="slidenum">
              <a:rPr kumimoji="1" lang="ja-JP" altLang="en-US" smtClean="0"/>
              <a:t>14</a:t>
            </a:fld>
            <a:endParaRPr kumimoji="1" lang="ja-JP" altLang="en-US"/>
          </a:p>
        </p:txBody>
      </p:sp>
    </p:spTree>
    <p:extLst>
      <p:ext uri="{BB962C8B-B14F-4D97-AF65-F5344CB8AC3E}">
        <p14:creationId xmlns:p14="http://schemas.microsoft.com/office/powerpoint/2010/main" val="1005477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5C21D87-ED13-4C80-B1A3-9F98E7A29F2F}"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145428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ACE7FB-E73C-4338-ABC8-7000C79EC768}"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191924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DCB8E4-7AB2-4A9D-AE29-1AA0A8103B97}"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187356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2C2723F-C8CF-4155-8165-6AB28C860915}" type="datetime1">
              <a:rPr kumimoji="1" lang="ja-JP" altLang="en-US" smtClean="0"/>
              <a:t>2025/11/20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CC2B4A-97AC-4523-B612-441E67B50FCC}" type="slidenum">
              <a:rPr kumimoji="1" lang="ja-JP" altLang="en-US" smtClean="0"/>
              <a:t>‹#›</a:t>
            </a:fld>
            <a:endParaRPr kumimoji="1" lang="ja-JP" altLang="en-US" dirty="0"/>
          </a:p>
        </p:txBody>
      </p:sp>
    </p:spTree>
    <p:extLst>
      <p:ext uri="{BB962C8B-B14F-4D97-AF65-F5344CB8AC3E}">
        <p14:creationId xmlns:p14="http://schemas.microsoft.com/office/powerpoint/2010/main" val="2284927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algn="ctr">
              <a:lnSpc>
                <a:spcPts val="1395"/>
              </a:lnSpc>
            </a:pPr>
            <a:endParaRPr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3A44A78-80DF-467B-919D-BA757563A4A6}" type="datetime1">
              <a:rPr lang="ja-JP" altLang="en-US" smtClean="0"/>
              <a:t>2025/11/20</a:t>
            </a:fld>
            <a:endParaRPr lang="en-US" dirty="0"/>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1413618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1CF2EBA-70C8-4E3C-9667-37DDD617B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5640" y="4416458"/>
            <a:ext cx="5060717" cy="649092"/>
          </a:xfrm>
          <a:prstGeom prst="rect">
            <a:avLst/>
          </a:prstGeom>
        </p:spPr>
      </p:pic>
      <p:sp>
        <p:nvSpPr>
          <p:cNvPr id="10" name="テキスト ボックス 9">
            <a:extLst>
              <a:ext uri="{FF2B5EF4-FFF2-40B4-BE49-F238E27FC236}">
                <a16:creationId xmlns:a16="http://schemas.microsoft.com/office/drawing/2014/main" id="{45B3B546-5141-4CEE-9FB9-3783339595E4}"/>
              </a:ext>
            </a:extLst>
          </p:cNvPr>
          <p:cNvSpPr txBox="1"/>
          <p:nvPr userDrawn="1"/>
        </p:nvSpPr>
        <p:spPr>
          <a:xfrm>
            <a:off x="542627" y="2441542"/>
            <a:ext cx="11106742" cy="1090940"/>
          </a:xfrm>
          <a:prstGeom prst="rect">
            <a:avLst/>
          </a:prstGeom>
          <a:noFill/>
        </p:spPr>
        <p:txBody>
          <a:bodyPr wrap="square">
            <a:spAutoFit/>
          </a:bodyPr>
          <a:lstStyle/>
          <a:p>
            <a:pPr algn="ctr">
              <a:lnSpc>
                <a:spcPts val="4000"/>
              </a:lnSpc>
            </a:pPr>
            <a:r>
              <a:rPr lang="ja-JP" altLang="en-US" sz="2800" b="1" i="0" dirty="0">
                <a:solidFill>
                  <a:srgbClr val="C00000"/>
                </a:solidFill>
                <a:effectLst/>
                <a:latin typeface="ＭＳ 明朝" panose="02020609040205080304" pitchFamily="17" charset="-128"/>
                <a:ea typeface="ＭＳ 明朝" panose="02020609040205080304" pitchFamily="17" charset="-128"/>
              </a:rPr>
              <a:t>私たちは、Ｍ＆Ａを通じて、いい出会いを演出し</a:t>
            </a:r>
            <a:endParaRPr lang="en-US" altLang="ja-JP" sz="2800" b="1" i="0" dirty="0">
              <a:solidFill>
                <a:srgbClr val="C00000"/>
              </a:solidFill>
              <a:effectLst/>
              <a:latin typeface="ＭＳ 明朝" panose="02020609040205080304" pitchFamily="17" charset="-128"/>
              <a:ea typeface="ＭＳ 明朝" panose="02020609040205080304" pitchFamily="17" charset="-128"/>
            </a:endParaRPr>
          </a:p>
          <a:p>
            <a:pPr algn="ctr">
              <a:lnSpc>
                <a:spcPts val="4000"/>
              </a:lnSpc>
            </a:pPr>
            <a:r>
              <a:rPr lang="ja-JP" altLang="en-US" sz="2800" b="1" i="0" dirty="0">
                <a:solidFill>
                  <a:srgbClr val="C00000"/>
                </a:solidFill>
                <a:effectLst/>
                <a:latin typeface="ＭＳ 明朝" panose="02020609040205080304" pitchFamily="17" charset="-128"/>
                <a:ea typeface="ＭＳ 明朝" panose="02020609040205080304" pitchFamily="17" charset="-128"/>
              </a:rPr>
              <a:t>「三方よし」（売り手よし、買い手よし、世間よし）を実現します。</a:t>
            </a:r>
            <a:endParaRPr lang="en-US" altLang="ja-JP" sz="2800" b="1" dirty="0">
              <a:solidFill>
                <a:srgbClr val="C0000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88406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990C962-5D51-4C31-ABEB-C6FE38058A64}" type="datetime1">
              <a:rPr kumimoji="1" lang="ja-JP" altLang="en-US" smtClean="0"/>
              <a:t>2025/11/20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723C4A-1723-4888-AB9F-7FDB1D407073}" type="slidenum">
              <a:rPr kumimoji="1" lang="ja-JP" altLang="en-US" smtClean="0"/>
              <a:t>‹#›</a:t>
            </a:fld>
            <a:endParaRPr kumimoji="1" lang="ja-JP" altLang="en-US"/>
          </a:p>
        </p:txBody>
      </p:sp>
    </p:spTree>
    <p:extLst>
      <p:ext uri="{BB962C8B-B14F-4D97-AF65-F5344CB8AC3E}">
        <p14:creationId xmlns:p14="http://schemas.microsoft.com/office/powerpoint/2010/main" val="1848842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EDFE6BD-8A32-474A-A130-8B1D3C131899}" type="datetime1">
              <a:rPr kumimoji="1" lang="ja-JP" altLang="en-US" smtClean="0"/>
              <a:t>2025/11/20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723C4A-1723-4888-AB9F-7FDB1D407073}" type="slidenum">
              <a:rPr kumimoji="1" lang="ja-JP" altLang="en-US" smtClean="0"/>
              <a:t>‹#›</a:t>
            </a:fld>
            <a:endParaRPr kumimoji="1" lang="ja-JP" altLang="en-US"/>
          </a:p>
        </p:txBody>
      </p:sp>
    </p:spTree>
    <p:extLst>
      <p:ext uri="{BB962C8B-B14F-4D97-AF65-F5344CB8AC3E}">
        <p14:creationId xmlns:p14="http://schemas.microsoft.com/office/powerpoint/2010/main" val="2661094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8AF713-C48D-44CB-B2B6-287AFC13E1FD}" type="datetime1">
              <a:rPr kumimoji="1" lang="ja-JP" altLang="en-US" smtClean="0"/>
              <a:t>2025/11/20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723C4A-1723-4888-AB9F-7FDB1D407073}" type="slidenum">
              <a:rPr kumimoji="1" lang="ja-JP" altLang="en-US" smtClean="0"/>
              <a:t>‹#›</a:t>
            </a:fld>
            <a:endParaRPr kumimoji="1" lang="ja-JP" altLang="en-US"/>
          </a:p>
        </p:txBody>
      </p:sp>
    </p:spTree>
    <p:extLst>
      <p:ext uri="{BB962C8B-B14F-4D97-AF65-F5344CB8AC3E}">
        <p14:creationId xmlns:p14="http://schemas.microsoft.com/office/powerpoint/2010/main" val="1358417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281E926-10FF-483C-BC94-EDC4AA8B17B9}" type="datetime1">
              <a:rPr kumimoji="1" lang="ja-JP" altLang="en-US" smtClean="0"/>
              <a:t>2025/11/20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D723C4A-1723-4888-AB9F-7FDB1D407073}" type="slidenum">
              <a:rPr kumimoji="1" lang="ja-JP" altLang="en-US" smtClean="0"/>
              <a:t>‹#›</a:t>
            </a:fld>
            <a:endParaRPr kumimoji="1" lang="ja-JP" altLang="en-US"/>
          </a:p>
        </p:txBody>
      </p:sp>
    </p:spTree>
    <p:extLst>
      <p:ext uri="{BB962C8B-B14F-4D97-AF65-F5344CB8AC3E}">
        <p14:creationId xmlns:p14="http://schemas.microsoft.com/office/powerpoint/2010/main" val="3150664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7E766A1-AC27-4B2F-A73A-908E2FE9095B}" type="datetime1">
              <a:rPr kumimoji="1" lang="ja-JP" altLang="en-US" smtClean="0"/>
              <a:t>2025/11/20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D723C4A-1723-4888-AB9F-7FDB1D407073}" type="slidenum">
              <a:rPr kumimoji="1" lang="ja-JP" altLang="en-US" smtClean="0"/>
              <a:t>‹#›</a:t>
            </a:fld>
            <a:endParaRPr kumimoji="1" lang="ja-JP" altLang="en-US"/>
          </a:p>
        </p:txBody>
      </p:sp>
    </p:spTree>
    <p:extLst>
      <p:ext uri="{BB962C8B-B14F-4D97-AF65-F5344CB8AC3E}">
        <p14:creationId xmlns:p14="http://schemas.microsoft.com/office/powerpoint/2010/main" val="109468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9B8D2E-992C-45C6-943E-ADC589E2E54F}"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80000" y="6356350"/>
            <a:ext cx="2743200" cy="365125"/>
          </a:xfrm>
        </p:spPr>
        <p:txBody>
          <a:bodyPr/>
          <a:lstStyle>
            <a:lvl1pPr>
              <a:defRPr sz="1400"/>
            </a:lvl1pPr>
          </a:lstStyle>
          <a:p>
            <a:fld id="{26CC2B4A-97AC-4523-B612-441E67B50FCC}" type="slidenum">
              <a:rPr lang="ja-JP" altLang="en-US" smtClean="0"/>
              <a:pPr/>
              <a:t>‹#›</a:t>
            </a:fld>
            <a:endParaRPr lang="ja-JP" altLang="en-US" sz="1400" dirty="0"/>
          </a:p>
        </p:txBody>
      </p:sp>
      <p:sp>
        <p:nvSpPr>
          <p:cNvPr id="7" name="テキスト ボックス 6">
            <a:extLst>
              <a:ext uri="{FF2B5EF4-FFF2-40B4-BE49-F238E27FC236}">
                <a16:creationId xmlns:a16="http://schemas.microsoft.com/office/drawing/2014/main" id="{35C51B51-26A9-4491-9CD4-7E4E184C16D8}"/>
              </a:ext>
            </a:extLst>
          </p:cNvPr>
          <p:cNvSpPr txBox="1"/>
          <p:nvPr userDrawn="1"/>
        </p:nvSpPr>
        <p:spPr>
          <a:xfrm>
            <a:off x="9255449" y="60911"/>
            <a:ext cx="2597186" cy="338554"/>
          </a:xfrm>
          <a:prstGeom prst="rect">
            <a:avLst/>
          </a:prstGeom>
          <a:noFill/>
        </p:spPr>
        <p:txBody>
          <a:bodyPr wrap="none" rtlCol="0">
            <a:spAutoFit/>
          </a:bodyPr>
          <a:lstStyle/>
          <a:p>
            <a:r>
              <a:rPr kumimoji="1" lang="en-US" altLang="ja-JP" sz="1600" dirty="0">
                <a:solidFill>
                  <a:srgbClr val="FF0000"/>
                </a:solidFill>
                <a:latin typeface="+mn-ea"/>
                <a:ea typeface="+mn-ea"/>
              </a:rPr>
              <a:t>Confidential Presentation</a:t>
            </a:r>
            <a:endParaRPr kumimoji="1" lang="ja-JP" altLang="en-US" sz="1600" dirty="0">
              <a:solidFill>
                <a:srgbClr val="FF0000"/>
              </a:solidFill>
              <a:latin typeface="+mn-ea"/>
              <a:ea typeface="+mn-ea"/>
            </a:endParaRPr>
          </a:p>
        </p:txBody>
      </p:sp>
      <p:pic>
        <p:nvPicPr>
          <p:cNvPr id="10" name="図 9">
            <a:extLst>
              <a:ext uri="{FF2B5EF4-FFF2-40B4-BE49-F238E27FC236}">
                <a16:creationId xmlns:a16="http://schemas.microsoft.com/office/drawing/2014/main" id="{C8781669-188D-4491-B227-C0B1A0145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7422" y="365125"/>
            <a:ext cx="438172" cy="432000"/>
          </a:xfrm>
          <a:prstGeom prst="rect">
            <a:avLst/>
          </a:prstGeom>
        </p:spPr>
      </p:pic>
      <p:cxnSp>
        <p:nvCxnSpPr>
          <p:cNvPr id="14" name="直線コネクタ 13">
            <a:extLst>
              <a:ext uri="{FF2B5EF4-FFF2-40B4-BE49-F238E27FC236}">
                <a16:creationId xmlns:a16="http://schemas.microsoft.com/office/drawing/2014/main" id="{1AFEA248-36AC-4549-8508-0D0056CCC595}"/>
              </a:ext>
            </a:extLst>
          </p:cNvPr>
          <p:cNvCxnSpPr/>
          <p:nvPr userDrawn="1"/>
        </p:nvCxnSpPr>
        <p:spPr>
          <a:xfrm>
            <a:off x="419100" y="864000"/>
            <a:ext cx="11353800"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634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BC21F10-0A74-4CFC-998C-7C7C89E66FB8}" type="datetime1">
              <a:rPr kumimoji="1" lang="ja-JP" altLang="en-US" smtClean="0"/>
              <a:t>2025/11/20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D723C4A-1723-4888-AB9F-7FDB1D407073}" type="slidenum">
              <a:rPr kumimoji="1" lang="ja-JP" altLang="en-US" smtClean="0"/>
              <a:t>‹#›</a:t>
            </a:fld>
            <a:endParaRPr kumimoji="1" lang="ja-JP" altLang="en-US"/>
          </a:p>
        </p:txBody>
      </p:sp>
    </p:spTree>
    <p:extLst>
      <p:ext uri="{BB962C8B-B14F-4D97-AF65-F5344CB8AC3E}">
        <p14:creationId xmlns:p14="http://schemas.microsoft.com/office/powerpoint/2010/main" val="1728278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66C105-4592-4CE9-B0B9-6264B016AE09}" type="datetime1">
              <a:rPr kumimoji="1" lang="ja-JP" altLang="en-US" smtClean="0"/>
              <a:t>2025/11/20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D723C4A-1723-4888-AB9F-7FDB1D407073}" type="slidenum">
              <a:rPr kumimoji="1" lang="ja-JP" altLang="en-US" smtClean="0"/>
              <a:t>‹#›</a:t>
            </a:fld>
            <a:endParaRPr kumimoji="1" lang="ja-JP" altLang="en-US"/>
          </a:p>
        </p:txBody>
      </p:sp>
    </p:spTree>
    <p:extLst>
      <p:ext uri="{BB962C8B-B14F-4D97-AF65-F5344CB8AC3E}">
        <p14:creationId xmlns:p14="http://schemas.microsoft.com/office/powerpoint/2010/main" val="915937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A74CEDA-3E73-43FB-AD21-2A9D114190DB}" type="datetime1">
              <a:rPr kumimoji="1" lang="ja-JP" altLang="en-US" smtClean="0"/>
              <a:t>2025/11/20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D723C4A-1723-4888-AB9F-7FDB1D407073}" type="slidenum">
              <a:rPr kumimoji="1" lang="ja-JP" altLang="en-US" smtClean="0"/>
              <a:t>‹#›</a:t>
            </a:fld>
            <a:endParaRPr kumimoji="1" lang="ja-JP" altLang="en-US"/>
          </a:p>
        </p:txBody>
      </p:sp>
    </p:spTree>
    <p:extLst>
      <p:ext uri="{BB962C8B-B14F-4D97-AF65-F5344CB8AC3E}">
        <p14:creationId xmlns:p14="http://schemas.microsoft.com/office/powerpoint/2010/main" val="3290449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DAF032E-92B7-4646-B2CE-680F0CA11C27}" type="datetime1">
              <a:rPr kumimoji="1" lang="ja-JP" altLang="en-US" smtClean="0"/>
              <a:t>2025/11/20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D723C4A-1723-4888-AB9F-7FDB1D407073}" type="slidenum">
              <a:rPr kumimoji="1" lang="ja-JP" altLang="en-US" smtClean="0"/>
              <a:t>‹#›</a:t>
            </a:fld>
            <a:endParaRPr kumimoji="1" lang="ja-JP" altLang="en-US"/>
          </a:p>
        </p:txBody>
      </p:sp>
    </p:spTree>
    <p:extLst>
      <p:ext uri="{BB962C8B-B14F-4D97-AF65-F5344CB8AC3E}">
        <p14:creationId xmlns:p14="http://schemas.microsoft.com/office/powerpoint/2010/main" val="4086818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801A1F9-1592-4010-A8A5-9BE9BD08F9F7}" type="datetime1">
              <a:rPr kumimoji="1" lang="ja-JP" altLang="en-US" smtClean="0"/>
              <a:t>2025/11/20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723C4A-1723-4888-AB9F-7FDB1D407073}" type="slidenum">
              <a:rPr kumimoji="1" lang="ja-JP" altLang="en-US" smtClean="0"/>
              <a:t>‹#›</a:t>
            </a:fld>
            <a:endParaRPr kumimoji="1" lang="ja-JP" altLang="en-US"/>
          </a:p>
        </p:txBody>
      </p:sp>
    </p:spTree>
    <p:extLst>
      <p:ext uri="{BB962C8B-B14F-4D97-AF65-F5344CB8AC3E}">
        <p14:creationId xmlns:p14="http://schemas.microsoft.com/office/powerpoint/2010/main" val="2429274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94231C8-24DF-4425-83D1-ECAC901DAF2F}" type="datetime1">
              <a:rPr kumimoji="1" lang="ja-JP" altLang="en-US" smtClean="0"/>
              <a:t>2025/11/20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723C4A-1723-4888-AB9F-7FDB1D407073}" type="slidenum">
              <a:rPr kumimoji="1" lang="ja-JP" altLang="en-US" smtClean="0"/>
              <a:t>‹#›</a:t>
            </a:fld>
            <a:endParaRPr kumimoji="1" lang="ja-JP" altLang="en-US"/>
          </a:p>
        </p:txBody>
      </p:sp>
    </p:spTree>
    <p:extLst>
      <p:ext uri="{BB962C8B-B14F-4D97-AF65-F5344CB8AC3E}">
        <p14:creationId xmlns:p14="http://schemas.microsoft.com/office/powerpoint/2010/main" val="3162147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C6357F-3DE7-4808-9789-E918BDDF2828}"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CC2B4A-97AC-4523-B612-441E67B50FCC}" type="slidenum">
              <a:rPr kumimoji="1" lang="ja-JP" altLang="en-US" smtClean="0"/>
              <a:t>‹#›</a:t>
            </a:fld>
            <a:endParaRPr kumimoji="1" lang="ja-JP" altLang="en-US" dirty="0"/>
          </a:p>
        </p:txBody>
      </p:sp>
    </p:spTree>
    <p:extLst>
      <p:ext uri="{BB962C8B-B14F-4D97-AF65-F5344CB8AC3E}">
        <p14:creationId xmlns:p14="http://schemas.microsoft.com/office/powerpoint/2010/main" val="1474166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CE389CE-1666-458C-8641-CE5BD32AB548}"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80000" y="6356350"/>
            <a:ext cx="2743200" cy="365125"/>
          </a:xfrm>
        </p:spPr>
        <p:txBody>
          <a:bodyPr/>
          <a:lstStyle>
            <a:lvl1pPr>
              <a:defRPr sz="1400"/>
            </a:lvl1pPr>
          </a:lstStyle>
          <a:p>
            <a:fld id="{26CC2B4A-97AC-4523-B612-441E67B50FCC}" type="slidenum">
              <a:rPr lang="ja-JP" altLang="en-US" smtClean="0"/>
              <a:pPr/>
              <a:t>‹#›</a:t>
            </a:fld>
            <a:endParaRPr lang="ja-JP" altLang="en-US" sz="1400" dirty="0"/>
          </a:p>
        </p:txBody>
      </p:sp>
      <p:sp>
        <p:nvSpPr>
          <p:cNvPr id="7" name="テキスト ボックス 6">
            <a:extLst>
              <a:ext uri="{FF2B5EF4-FFF2-40B4-BE49-F238E27FC236}">
                <a16:creationId xmlns:a16="http://schemas.microsoft.com/office/drawing/2014/main" id="{35C51B51-26A9-4491-9CD4-7E4E184C16D8}"/>
              </a:ext>
            </a:extLst>
          </p:cNvPr>
          <p:cNvSpPr txBox="1"/>
          <p:nvPr userDrawn="1"/>
        </p:nvSpPr>
        <p:spPr>
          <a:xfrm>
            <a:off x="9255449" y="60911"/>
            <a:ext cx="2597186" cy="338554"/>
          </a:xfrm>
          <a:prstGeom prst="rect">
            <a:avLst/>
          </a:prstGeom>
          <a:noFill/>
        </p:spPr>
        <p:txBody>
          <a:bodyPr wrap="none" rtlCol="0">
            <a:spAutoFit/>
          </a:bodyPr>
          <a:lstStyle/>
          <a:p>
            <a:r>
              <a:rPr kumimoji="1" lang="en-US" altLang="ja-JP" sz="1600" dirty="0">
                <a:solidFill>
                  <a:srgbClr val="FF0000"/>
                </a:solidFill>
                <a:latin typeface="+mn-ea"/>
                <a:ea typeface="+mn-ea"/>
              </a:rPr>
              <a:t>Confidential Presentation</a:t>
            </a:r>
            <a:endParaRPr kumimoji="1" lang="ja-JP" altLang="en-US" sz="1600" dirty="0">
              <a:solidFill>
                <a:srgbClr val="FF0000"/>
              </a:solidFill>
              <a:latin typeface="+mn-ea"/>
              <a:ea typeface="+mn-ea"/>
            </a:endParaRPr>
          </a:p>
        </p:txBody>
      </p:sp>
      <p:pic>
        <p:nvPicPr>
          <p:cNvPr id="10" name="図 9">
            <a:extLst>
              <a:ext uri="{FF2B5EF4-FFF2-40B4-BE49-F238E27FC236}">
                <a16:creationId xmlns:a16="http://schemas.microsoft.com/office/drawing/2014/main" id="{C8781669-188D-4491-B227-C0B1A0145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7422" y="365125"/>
            <a:ext cx="438172" cy="432000"/>
          </a:xfrm>
          <a:prstGeom prst="rect">
            <a:avLst/>
          </a:prstGeom>
        </p:spPr>
      </p:pic>
      <p:cxnSp>
        <p:nvCxnSpPr>
          <p:cNvPr id="14" name="直線コネクタ 13">
            <a:extLst>
              <a:ext uri="{FF2B5EF4-FFF2-40B4-BE49-F238E27FC236}">
                <a16:creationId xmlns:a16="http://schemas.microsoft.com/office/drawing/2014/main" id="{1AFEA248-36AC-4549-8508-0D0056CCC595}"/>
              </a:ext>
            </a:extLst>
          </p:cNvPr>
          <p:cNvCxnSpPr/>
          <p:nvPr userDrawn="1"/>
        </p:nvCxnSpPr>
        <p:spPr>
          <a:xfrm>
            <a:off x="419100" y="864000"/>
            <a:ext cx="11353800" cy="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616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895A233-CD88-4198-B12F-4CA30399C579}"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360000" y="6356350"/>
            <a:ext cx="2743200" cy="365125"/>
          </a:xfrm>
        </p:spPr>
        <p:txBody>
          <a:bodyPr/>
          <a:lstStyle/>
          <a:p>
            <a:fld id="{26CC2B4A-97AC-4523-B612-441E67B50FCC}"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3BF12D36-A6B7-46C8-BA7B-B4F4A10D0AD5}"/>
              </a:ext>
            </a:extLst>
          </p:cNvPr>
          <p:cNvCxnSpPr>
            <a:cxnSpLocks/>
          </p:cNvCxnSpPr>
          <p:nvPr userDrawn="1"/>
        </p:nvCxnSpPr>
        <p:spPr>
          <a:xfrm>
            <a:off x="844550" y="3429000"/>
            <a:ext cx="1050925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F977E03-DAB9-44A3-9250-82EF732B3642}"/>
              </a:ext>
            </a:extLst>
          </p:cNvPr>
          <p:cNvSpPr txBox="1"/>
          <p:nvPr userDrawn="1"/>
        </p:nvSpPr>
        <p:spPr>
          <a:xfrm>
            <a:off x="9255449" y="60911"/>
            <a:ext cx="2597186" cy="338554"/>
          </a:xfrm>
          <a:prstGeom prst="rect">
            <a:avLst/>
          </a:prstGeom>
          <a:noFill/>
        </p:spPr>
        <p:txBody>
          <a:bodyPr wrap="none" rtlCol="0">
            <a:spAutoFit/>
          </a:bodyPr>
          <a:lstStyle/>
          <a:p>
            <a:r>
              <a:rPr kumimoji="1" lang="en-US" altLang="ja-JP" sz="1600" dirty="0">
                <a:solidFill>
                  <a:srgbClr val="FF0000"/>
                </a:solidFill>
                <a:latin typeface="+mn-ea"/>
                <a:ea typeface="+mn-ea"/>
              </a:rPr>
              <a:t>Confidential Presentation</a:t>
            </a:r>
            <a:endParaRPr kumimoji="1" lang="ja-JP" altLang="en-US" sz="1600" dirty="0">
              <a:solidFill>
                <a:srgbClr val="FF0000"/>
              </a:solidFill>
              <a:latin typeface="+mn-ea"/>
              <a:ea typeface="+mn-ea"/>
            </a:endParaRPr>
          </a:p>
        </p:txBody>
      </p:sp>
    </p:spTree>
    <p:extLst>
      <p:ext uri="{BB962C8B-B14F-4D97-AF65-F5344CB8AC3E}">
        <p14:creationId xmlns:p14="http://schemas.microsoft.com/office/powerpoint/2010/main" val="2922688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8E2AF59-2517-41FD-9308-C02233A44932}" type="datetime1">
              <a:rPr kumimoji="1" lang="ja-JP" altLang="en-US" smtClean="0"/>
              <a:t>2025/11/20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42504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A7A3DA-758B-406F-A339-6680CCF13921}"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360000" y="6356350"/>
            <a:ext cx="2743200" cy="365125"/>
          </a:xfrm>
        </p:spPr>
        <p:txBody>
          <a:bodyPr/>
          <a:lstStyle/>
          <a:p>
            <a:fld id="{26CC2B4A-97AC-4523-B612-441E67B50FCC}"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3BF12D36-A6B7-46C8-BA7B-B4F4A10D0AD5}"/>
              </a:ext>
            </a:extLst>
          </p:cNvPr>
          <p:cNvCxnSpPr>
            <a:cxnSpLocks/>
          </p:cNvCxnSpPr>
          <p:nvPr userDrawn="1"/>
        </p:nvCxnSpPr>
        <p:spPr>
          <a:xfrm>
            <a:off x="844550" y="3429000"/>
            <a:ext cx="1050925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F977E03-DAB9-44A3-9250-82EF732B3642}"/>
              </a:ext>
            </a:extLst>
          </p:cNvPr>
          <p:cNvSpPr txBox="1"/>
          <p:nvPr userDrawn="1"/>
        </p:nvSpPr>
        <p:spPr>
          <a:xfrm>
            <a:off x="9255449" y="60911"/>
            <a:ext cx="2597186" cy="338554"/>
          </a:xfrm>
          <a:prstGeom prst="rect">
            <a:avLst/>
          </a:prstGeom>
          <a:noFill/>
        </p:spPr>
        <p:txBody>
          <a:bodyPr wrap="none" rtlCol="0">
            <a:spAutoFit/>
          </a:bodyPr>
          <a:lstStyle/>
          <a:p>
            <a:r>
              <a:rPr kumimoji="1" lang="en-US" altLang="ja-JP" sz="1600" dirty="0">
                <a:solidFill>
                  <a:srgbClr val="FF0000"/>
                </a:solidFill>
                <a:latin typeface="+mn-ea"/>
                <a:ea typeface="+mn-ea"/>
              </a:rPr>
              <a:t>Confidential Presentation</a:t>
            </a:r>
            <a:endParaRPr kumimoji="1" lang="ja-JP" altLang="en-US" sz="1600" dirty="0">
              <a:solidFill>
                <a:srgbClr val="FF0000"/>
              </a:solidFill>
              <a:latin typeface="+mn-ea"/>
              <a:ea typeface="+mn-ea"/>
            </a:endParaRPr>
          </a:p>
        </p:txBody>
      </p:sp>
    </p:spTree>
    <p:extLst>
      <p:ext uri="{BB962C8B-B14F-4D97-AF65-F5344CB8AC3E}">
        <p14:creationId xmlns:p14="http://schemas.microsoft.com/office/powerpoint/2010/main" val="3742586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0BB610-D0C1-40CD-B173-FD2196EEF3DA}" type="datetime1">
              <a:rPr kumimoji="1" lang="ja-JP" altLang="en-US" smtClean="0"/>
              <a:t>2025/11/20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2925120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85CA380-E203-4E83-8433-76E429456E25}" type="datetime1">
              <a:rPr kumimoji="1" lang="ja-JP" altLang="en-US" smtClean="0"/>
              <a:t>2025/11/20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51250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CC082-D49D-4510-B390-0493D70DF169}" type="datetime1">
              <a:rPr kumimoji="1" lang="ja-JP" altLang="en-US" smtClean="0"/>
              <a:t>2025/11/20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3493632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04A2D6-156C-4796-9FF8-40C3BA043C9C}" type="datetime1">
              <a:rPr kumimoji="1" lang="ja-JP" altLang="en-US" smtClean="0"/>
              <a:t>2025/11/20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883078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F7C5C0-E903-4B13-890B-BB8F9C6BF24E}" type="datetime1">
              <a:rPr kumimoji="1" lang="ja-JP" altLang="en-US" smtClean="0"/>
              <a:t>2025/11/20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981769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E02AE5-3E60-4697-BD7B-48A5A1C9AFA8}"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221939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300266-DB31-4538-8161-090479CC49D3}"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3189241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6252D2C-96F3-48C2-84D5-9A783E677C6F}" type="datetime1">
              <a:rPr kumimoji="1" lang="ja-JP" altLang="en-US" smtClean="0"/>
              <a:t>2025/11/20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CC2B4A-97AC-4523-B612-441E67B50FCC}" type="slidenum">
              <a:rPr kumimoji="1" lang="ja-JP" altLang="en-US" smtClean="0"/>
              <a:t>‹#›</a:t>
            </a:fld>
            <a:endParaRPr kumimoji="1" lang="ja-JP" altLang="en-US" dirty="0"/>
          </a:p>
        </p:txBody>
      </p:sp>
    </p:spTree>
    <p:extLst>
      <p:ext uri="{BB962C8B-B14F-4D97-AF65-F5344CB8AC3E}">
        <p14:creationId xmlns:p14="http://schemas.microsoft.com/office/powerpoint/2010/main" val="2435888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algn="ctr">
              <a:lnSpc>
                <a:spcPts val="1395"/>
              </a:lnSpc>
            </a:pPr>
            <a:endParaRPr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40E11E3-E0C0-4D90-8240-4D8937E13286}" type="datetime1">
              <a:rPr lang="ja-JP" altLang="en-US" smtClean="0"/>
              <a:t>2025/11/20</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323986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27CC31-B7C9-44CA-BE7A-E8B7640A82CB}" type="datetime1">
              <a:rPr kumimoji="1" lang="ja-JP" altLang="en-US" smtClean="0"/>
              <a:t>2025/11/20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379278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E7667CF-2CC5-441D-986B-616242741343}" type="datetime1">
              <a:rPr kumimoji="1" lang="ja-JP" altLang="en-US" smtClean="0"/>
              <a:t>2025/11/20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211662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80E1AE-0834-4663-A49A-37C6810916F4}" type="datetime1">
              <a:rPr kumimoji="1" lang="ja-JP" altLang="en-US" smtClean="0"/>
              <a:t>2025/11/20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76747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FD5A4-B1FC-4CD9-BBAE-E55ED3EBACE9}" type="datetime1">
              <a:rPr kumimoji="1" lang="ja-JP" altLang="en-US" smtClean="0"/>
              <a:t>2025/11/20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3352625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226D0D-6881-4EFB-AAE2-27BBB1363B22}" type="datetime1">
              <a:rPr kumimoji="1" lang="ja-JP" altLang="en-US" smtClean="0"/>
              <a:t>2025/11/20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375087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0EBDC1-842D-4632-8AAA-3D9743ECDDCD}" type="datetime1">
              <a:rPr kumimoji="1" lang="ja-JP" altLang="en-US" smtClean="0"/>
              <a:t>2025/11/20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CC2B4A-97AC-4523-B612-441E67B50FCC}" type="slidenum">
              <a:rPr kumimoji="1" lang="ja-JP" altLang="en-US" smtClean="0"/>
              <a:t>‹#›</a:t>
            </a:fld>
            <a:endParaRPr kumimoji="1" lang="ja-JP" altLang="en-US"/>
          </a:p>
        </p:txBody>
      </p:sp>
    </p:spTree>
    <p:extLst>
      <p:ext uri="{BB962C8B-B14F-4D97-AF65-F5344CB8AC3E}">
        <p14:creationId xmlns:p14="http://schemas.microsoft.com/office/powerpoint/2010/main" val="333690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0C24E-E66E-4BA8-97D1-1506C041D5D8}" type="datetime1">
              <a:rPr kumimoji="1" lang="ja-JP" altLang="en-US" smtClean="0"/>
              <a:t>2025/11/20</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C2B4A-97AC-4523-B612-441E67B50FCC}" type="slidenum">
              <a:rPr kumimoji="1" lang="ja-JP" altLang="en-US" smtClean="0"/>
              <a:t>‹#›</a:t>
            </a:fld>
            <a:endParaRPr kumimoji="1" lang="ja-JP" altLang="en-US" dirty="0"/>
          </a:p>
        </p:txBody>
      </p:sp>
    </p:spTree>
    <p:extLst>
      <p:ext uri="{BB962C8B-B14F-4D97-AF65-F5344CB8AC3E}">
        <p14:creationId xmlns:p14="http://schemas.microsoft.com/office/powerpoint/2010/main" val="1291263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8859D-A7B4-4F5D-AB14-F6B577716D27}" type="datetime1">
              <a:rPr kumimoji="1" lang="ja-JP" altLang="en-US" smtClean="0"/>
              <a:t>2025/11/20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23C4A-1723-4888-AB9F-7FDB1D407073}" type="slidenum">
              <a:rPr kumimoji="1" lang="ja-JP" altLang="en-US" smtClean="0"/>
              <a:t>‹#›</a:t>
            </a:fld>
            <a:endParaRPr kumimoji="1" lang="ja-JP" altLang="en-US"/>
          </a:p>
        </p:txBody>
      </p:sp>
    </p:spTree>
    <p:extLst>
      <p:ext uri="{BB962C8B-B14F-4D97-AF65-F5344CB8AC3E}">
        <p14:creationId xmlns:p14="http://schemas.microsoft.com/office/powerpoint/2010/main" val="1869226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97296-4AE7-4DE8-95CF-C1623F5FE604}" type="datetime1">
              <a:rPr kumimoji="1" lang="ja-JP" altLang="en-US" smtClean="0"/>
              <a:t>2025/11/20</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C2B4A-97AC-4523-B612-441E67B50FCC}" type="slidenum">
              <a:rPr kumimoji="1" lang="ja-JP" altLang="en-US" smtClean="0"/>
              <a:t>‹#›</a:t>
            </a:fld>
            <a:endParaRPr kumimoji="1" lang="ja-JP" altLang="en-US" dirty="0"/>
          </a:p>
        </p:txBody>
      </p:sp>
    </p:spTree>
    <p:extLst>
      <p:ext uri="{BB962C8B-B14F-4D97-AF65-F5344CB8AC3E}">
        <p14:creationId xmlns:p14="http://schemas.microsoft.com/office/powerpoint/2010/main" val="121588368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フローチャート: 処理 9"/>
          <p:cNvSpPr/>
          <p:nvPr/>
        </p:nvSpPr>
        <p:spPr>
          <a:xfrm>
            <a:off x="0" y="0"/>
            <a:ext cx="8434873" cy="685800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p:cNvPicPr>
            <a:picLocks noChangeAspect="1"/>
          </p:cNvPicPr>
          <p:nvPr/>
        </p:nvPicPr>
        <p:blipFill rotWithShape="1">
          <a:blip r:embed="rId3"/>
          <a:srcRect l="1" t="23129" r="58332" b="28440"/>
          <a:stretch/>
        </p:blipFill>
        <p:spPr>
          <a:xfrm>
            <a:off x="5387102" y="-348907"/>
            <a:ext cx="6873194" cy="7555813"/>
          </a:xfrm>
          <a:prstGeom prst="rect">
            <a:avLst/>
          </a:prstGeom>
        </p:spPr>
      </p:pic>
      <p:sp>
        <p:nvSpPr>
          <p:cNvPr id="2" name="スライド番号プレースホルダー 1">
            <a:extLst>
              <a:ext uri="{FF2B5EF4-FFF2-40B4-BE49-F238E27FC236}">
                <a16:creationId xmlns:a16="http://schemas.microsoft.com/office/drawing/2014/main" id="{19347767-8499-4A0F-A92E-7BDEC311FEF1}"/>
              </a:ext>
            </a:extLst>
          </p:cNvPr>
          <p:cNvSpPr>
            <a:spLocks noGrp="1"/>
          </p:cNvSpPr>
          <p:nvPr>
            <p:ph type="sldNum" sz="quarter" idx="12"/>
          </p:nvPr>
        </p:nvSpPr>
        <p:spPr/>
        <p:txBody>
          <a:bodyPr/>
          <a:lstStyle/>
          <a:p>
            <a:fld id="{26CC2B4A-97AC-4523-B612-441E67B50FCC}" type="slidenum">
              <a:rPr kumimoji="1" lang="ja-JP" altLang="en-US" smtClean="0"/>
              <a:t>1</a:t>
            </a:fld>
            <a:endParaRPr kumimoji="1" lang="ja-JP" altLang="en-US"/>
          </a:p>
        </p:txBody>
      </p:sp>
      <p:cxnSp>
        <p:nvCxnSpPr>
          <p:cNvPr id="9" name="直線コネクタ 8">
            <a:extLst>
              <a:ext uri="{FF2B5EF4-FFF2-40B4-BE49-F238E27FC236}">
                <a16:creationId xmlns:a16="http://schemas.microsoft.com/office/drawing/2014/main" id="{1B477323-F53F-4976-9CF3-3C1DF171F9C7}"/>
              </a:ext>
            </a:extLst>
          </p:cNvPr>
          <p:cNvCxnSpPr/>
          <p:nvPr/>
        </p:nvCxnSpPr>
        <p:spPr>
          <a:xfrm>
            <a:off x="247293" y="2881905"/>
            <a:ext cx="543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43EFE27-6872-4457-A2E0-7762CD51FD2F}"/>
              </a:ext>
            </a:extLst>
          </p:cNvPr>
          <p:cNvSpPr txBox="1"/>
          <p:nvPr/>
        </p:nvSpPr>
        <p:spPr>
          <a:xfrm>
            <a:off x="247294" y="5394479"/>
            <a:ext cx="5239106" cy="923330"/>
          </a:xfrm>
          <a:prstGeom prst="rect">
            <a:avLst/>
          </a:prstGeom>
          <a:noFill/>
        </p:spPr>
        <p:txBody>
          <a:bodyPr wrap="square" rtlCol="0">
            <a:spAutoFit/>
          </a:bodyPr>
          <a:lstStyle/>
          <a:p>
            <a:r>
              <a:rPr kumimoji="1" lang="ja-JP" altLang="en-US" b="1" dirty="0">
                <a:solidFill>
                  <a:schemeClr val="bg1"/>
                </a:solidFill>
                <a:latin typeface="+mn-ea"/>
              </a:rPr>
              <a:t>かえでファイナンシャルアドバイザリー株式会社</a:t>
            </a:r>
            <a:endParaRPr kumimoji="1" lang="en-US" altLang="ja-JP" b="1" dirty="0">
              <a:solidFill>
                <a:schemeClr val="bg1"/>
              </a:solidFill>
              <a:latin typeface="+mn-ea"/>
            </a:endParaRPr>
          </a:p>
          <a:p>
            <a:endParaRPr kumimoji="1" lang="en-US" altLang="ja-JP" b="1" dirty="0">
              <a:solidFill>
                <a:schemeClr val="bg1"/>
              </a:solidFill>
              <a:latin typeface="+mn-ea"/>
            </a:endParaRPr>
          </a:p>
          <a:p>
            <a:pPr algn="r"/>
            <a:r>
              <a:rPr kumimoji="1" lang="ja-JP" altLang="en-US" b="1" dirty="0">
                <a:solidFill>
                  <a:schemeClr val="bg1"/>
                </a:solidFill>
                <a:latin typeface="+mn-ea"/>
              </a:rPr>
              <a:t>富田　勇治</a:t>
            </a:r>
            <a:endParaRPr kumimoji="1" lang="en-US" altLang="ja-JP" b="1" dirty="0">
              <a:solidFill>
                <a:schemeClr val="bg1"/>
              </a:solidFill>
              <a:latin typeface="+mn-ea"/>
            </a:endParaRPr>
          </a:p>
        </p:txBody>
      </p:sp>
      <p:sp>
        <p:nvSpPr>
          <p:cNvPr id="13" name="object 6">
            <a:extLst>
              <a:ext uri="{FF2B5EF4-FFF2-40B4-BE49-F238E27FC236}">
                <a16:creationId xmlns:a16="http://schemas.microsoft.com/office/drawing/2014/main" id="{459BDEB7-F58D-4342-BA26-30C2F7F68061}"/>
              </a:ext>
            </a:extLst>
          </p:cNvPr>
          <p:cNvSpPr txBox="1">
            <a:spLocks/>
          </p:cNvSpPr>
          <p:nvPr/>
        </p:nvSpPr>
        <p:spPr>
          <a:xfrm>
            <a:off x="252000" y="1116263"/>
            <a:ext cx="7017480" cy="1699824"/>
          </a:xfrm>
          <a:prstGeom prst="rect">
            <a:avLst/>
          </a:prstGeom>
        </p:spPr>
        <p:txBody>
          <a:bodyPr vert="horz" wrap="square" lIns="0" tIns="12065" rIns="0" bIns="0" rtlCol="0"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2700" algn="l">
              <a:lnSpc>
                <a:spcPct val="100000"/>
              </a:lnSpc>
              <a:spcBef>
                <a:spcPts val="95"/>
              </a:spcBef>
            </a:pPr>
            <a:endParaRPr lang="en-US" altLang="ja-JP" sz="3600" b="1" dirty="0">
              <a:solidFill>
                <a:schemeClr val="bg1"/>
              </a:solidFill>
              <a:latin typeface="游ゴシック" panose="020B0400000000000000" pitchFamily="50" charset="-128"/>
              <a:ea typeface="游ゴシック" panose="020B0400000000000000" pitchFamily="50" charset="-128"/>
              <a:cs typeface="游ゴシック"/>
            </a:endParaRPr>
          </a:p>
          <a:p>
            <a:pPr marL="12700" algn="l">
              <a:lnSpc>
                <a:spcPct val="100000"/>
              </a:lnSpc>
              <a:spcBef>
                <a:spcPts val="95"/>
              </a:spcBef>
            </a:pPr>
            <a:r>
              <a:rPr lang="ja-JP" altLang="en-US" sz="3600" b="1" dirty="0">
                <a:solidFill>
                  <a:schemeClr val="bg1"/>
                </a:solidFill>
                <a:latin typeface="游ゴシック" panose="020B0400000000000000" pitchFamily="50" charset="-128"/>
                <a:ea typeface="游ゴシック" panose="020B0400000000000000" pitchFamily="50" charset="-128"/>
                <a:cs typeface="游ゴシック"/>
              </a:rPr>
              <a:t>会計事務所が提案すべき</a:t>
            </a:r>
            <a:endParaRPr lang="en-US" altLang="ja-JP" sz="3600" b="1" dirty="0">
              <a:solidFill>
                <a:schemeClr val="bg1"/>
              </a:solidFill>
              <a:latin typeface="游ゴシック" panose="020B0400000000000000" pitchFamily="50" charset="-128"/>
              <a:ea typeface="游ゴシック" panose="020B0400000000000000" pitchFamily="50" charset="-128"/>
              <a:cs typeface="游ゴシック"/>
            </a:endParaRPr>
          </a:p>
          <a:p>
            <a:pPr marL="12700" algn="l">
              <a:lnSpc>
                <a:spcPct val="100000"/>
              </a:lnSpc>
              <a:spcBef>
                <a:spcPts val="95"/>
              </a:spcBef>
            </a:pPr>
            <a:r>
              <a:rPr lang="ja-JP" altLang="en-US" sz="3600" b="1" dirty="0">
                <a:solidFill>
                  <a:schemeClr val="bg1"/>
                </a:solidFill>
                <a:latin typeface="游ゴシック" panose="020B0400000000000000" pitchFamily="50" charset="-128"/>
                <a:ea typeface="游ゴシック" panose="020B0400000000000000" pitchFamily="50" charset="-128"/>
                <a:cs typeface="游ゴシック"/>
              </a:rPr>
              <a:t>オーダーメイド</a:t>
            </a:r>
            <a:r>
              <a:rPr lang="en-US" altLang="ja-JP" sz="3600" b="1" dirty="0">
                <a:solidFill>
                  <a:schemeClr val="bg1"/>
                </a:solidFill>
                <a:latin typeface="游ゴシック" panose="020B0400000000000000" pitchFamily="50" charset="-128"/>
                <a:ea typeface="游ゴシック" panose="020B0400000000000000" pitchFamily="50" charset="-128"/>
                <a:cs typeface="游ゴシック"/>
              </a:rPr>
              <a:t>M&amp;A</a:t>
            </a:r>
            <a:r>
              <a:rPr lang="ja-JP" altLang="en-US" sz="3600" b="1" dirty="0">
                <a:solidFill>
                  <a:schemeClr val="bg1"/>
                </a:solidFill>
                <a:latin typeface="游ゴシック" panose="020B0400000000000000" pitchFamily="50" charset="-128"/>
                <a:ea typeface="游ゴシック" panose="020B0400000000000000" pitchFamily="50" charset="-128"/>
                <a:cs typeface="游ゴシック"/>
              </a:rPr>
              <a:t>の事例紹介</a:t>
            </a:r>
            <a:endParaRPr lang="en-US" altLang="ja-JP" sz="3600" b="1" dirty="0">
              <a:solidFill>
                <a:schemeClr val="bg1"/>
              </a:solidFill>
              <a:latin typeface="游ゴシック" panose="020B0400000000000000" pitchFamily="50" charset="-128"/>
              <a:ea typeface="游ゴシック" panose="020B0400000000000000" pitchFamily="50" charset="-128"/>
              <a:cs typeface="游ゴシック"/>
            </a:endParaRPr>
          </a:p>
        </p:txBody>
      </p:sp>
      <p:sp>
        <p:nvSpPr>
          <p:cNvPr id="3" name="テキスト ボックス 2">
            <a:extLst>
              <a:ext uri="{FF2B5EF4-FFF2-40B4-BE49-F238E27FC236}">
                <a16:creationId xmlns:a16="http://schemas.microsoft.com/office/drawing/2014/main" id="{EAB2195F-B117-C65D-DBEB-EBCF1ABA593F}"/>
              </a:ext>
            </a:extLst>
          </p:cNvPr>
          <p:cNvSpPr txBox="1"/>
          <p:nvPr/>
        </p:nvSpPr>
        <p:spPr>
          <a:xfrm>
            <a:off x="213891" y="3907360"/>
            <a:ext cx="5349541" cy="461665"/>
          </a:xfrm>
          <a:prstGeom prst="rect">
            <a:avLst/>
          </a:prstGeom>
          <a:noFill/>
        </p:spPr>
        <p:txBody>
          <a:bodyPr wrap="none" rtlCol="0">
            <a:spAutoFit/>
          </a:bodyPr>
          <a:lstStyle/>
          <a:p>
            <a:r>
              <a:rPr lang="en-US" altLang="ja-JP" sz="2400" b="1" dirty="0">
                <a:solidFill>
                  <a:schemeClr val="bg1"/>
                </a:solidFill>
                <a:latin typeface="+mn-ea"/>
              </a:rPr>
              <a:t>2025</a:t>
            </a:r>
            <a:r>
              <a:rPr lang="ja-JP" altLang="en-US" sz="2400" b="1" dirty="0">
                <a:solidFill>
                  <a:schemeClr val="bg1"/>
                </a:solidFill>
                <a:latin typeface="+mn-ea"/>
              </a:rPr>
              <a:t>年</a:t>
            </a:r>
            <a:r>
              <a:rPr lang="en-US" altLang="ja-JP" sz="2400" b="1" dirty="0">
                <a:solidFill>
                  <a:schemeClr val="bg1"/>
                </a:solidFill>
                <a:latin typeface="+mn-ea"/>
              </a:rPr>
              <a:t>11</a:t>
            </a:r>
            <a:r>
              <a:rPr lang="ja-JP" altLang="en-US" sz="2400" b="1" dirty="0">
                <a:solidFill>
                  <a:schemeClr val="bg1"/>
                </a:solidFill>
                <a:latin typeface="+mn-ea"/>
              </a:rPr>
              <a:t>月</a:t>
            </a:r>
            <a:r>
              <a:rPr lang="en-US" altLang="ja-JP" sz="2400" b="1" dirty="0">
                <a:solidFill>
                  <a:schemeClr val="bg1"/>
                </a:solidFill>
                <a:latin typeface="+mn-ea"/>
              </a:rPr>
              <a:t>20</a:t>
            </a:r>
            <a:r>
              <a:rPr lang="ja-JP" altLang="en-US" sz="2400" b="1" dirty="0">
                <a:solidFill>
                  <a:schemeClr val="bg1"/>
                </a:solidFill>
                <a:latin typeface="+mn-ea"/>
              </a:rPr>
              <a:t>日（木）</a:t>
            </a:r>
            <a:r>
              <a:rPr lang="en-US" altLang="ja-JP" sz="2400" b="1" dirty="0">
                <a:solidFill>
                  <a:schemeClr val="bg1"/>
                </a:solidFill>
                <a:latin typeface="+mn-ea"/>
              </a:rPr>
              <a:t>18:00</a:t>
            </a:r>
            <a:r>
              <a:rPr lang="ja-JP" altLang="en-US" sz="2400" b="1" dirty="0">
                <a:solidFill>
                  <a:schemeClr val="bg1"/>
                </a:solidFill>
                <a:latin typeface="+mn-ea"/>
              </a:rPr>
              <a:t>～</a:t>
            </a:r>
            <a:r>
              <a:rPr lang="en-US" altLang="ja-JP" sz="2400" b="1" dirty="0">
                <a:solidFill>
                  <a:schemeClr val="bg1"/>
                </a:solidFill>
                <a:latin typeface="+mn-ea"/>
              </a:rPr>
              <a:t>19:30</a:t>
            </a:r>
            <a:endParaRPr kumimoji="1" lang="en-US" altLang="ja-JP" sz="2400" b="1" dirty="0">
              <a:solidFill>
                <a:schemeClr val="bg1"/>
              </a:solidFill>
              <a:latin typeface="+mn-ea"/>
            </a:endParaRPr>
          </a:p>
        </p:txBody>
      </p:sp>
    </p:spTree>
    <p:extLst>
      <p:ext uri="{BB962C8B-B14F-4D97-AF65-F5344CB8AC3E}">
        <p14:creationId xmlns:p14="http://schemas.microsoft.com/office/powerpoint/2010/main" val="395603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B8E1A-51AB-1010-8D1F-40A9B0D8CFCC}"/>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DD20D62-49A2-EDD6-F706-ACD3F68D7D32}"/>
              </a:ext>
            </a:extLst>
          </p:cNvPr>
          <p:cNvSpPr>
            <a:spLocks noGrp="1"/>
          </p:cNvSpPr>
          <p:nvPr>
            <p:ph type="sldNum" sz="quarter" idx="12"/>
          </p:nvPr>
        </p:nvSpPr>
        <p:spPr/>
        <p:txBody>
          <a:bodyPr/>
          <a:lstStyle/>
          <a:p>
            <a:fld id="{26CC2B4A-97AC-4523-B612-441E67B50FCC}" type="slidenum">
              <a:rPr lang="ja-JP" altLang="en-US" smtClean="0"/>
              <a:pPr/>
              <a:t>10</a:t>
            </a:fld>
            <a:endParaRPr lang="ja-JP" altLang="en-US" sz="1400" dirty="0"/>
          </a:p>
        </p:txBody>
      </p:sp>
      <p:sp>
        <p:nvSpPr>
          <p:cNvPr id="42" name="タイトル 1">
            <a:extLst>
              <a:ext uri="{FF2B5EF4-FFF2-40B4-BE49-F238E27FC236}">
                <a16:creationId xmlns:a16="http://schemas.microsoft.com/office/drawing/2014/main" id="{F230A1F5-420C-BD28-0FFD-C70B0147E06C}"/>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n-ea"/>
                <a:ea typeface="+mn-ea"/>
                <a:cs typeface="+mj-cs"/>
              </a:rPr>
              <a:t>事業譲渡と株式譲渡の複合スキームによる成約事例　</a:t>
            </a:r>
          </a:p>
        </p:txBody>
      </p:sp>
      <p:sp>
        <p:nvSpPr>
          <p:cNvPr id="3" name="テキスト ボックス 2">
            <a:extLst>
              <a:ext uri="{FF2B5EF4-FFF2-40B4-BE49-F238E27FC236}">
                <a16:creationId xmlns:a16="http://schemas.microsoft.com/office/drawing/2014/main" id="{79491F14-21E7-1FDB-4B61-8CBD97A445E8}"/>
              </a:ext>
            </a:extLst>
          </p:cNvPr>
          <p:cNvSpPr txBox="1"/>
          <p:nvPr/>
        </p:nvSpPr>
        <p:spPr>
          <a:xfrm>
            <a:off x="401864" y="1033617"/>
            <a:ext cx="2800767" cy="461665"/>
          </a:xfrm>
          <a:prstGeom prst="rect">
            <a:avLst/>
          </a:prstGeom>
          <a:noFill/>
        </p:spPr>
        <p:txBody>
          <a:bodyPr wrap="none" rtlCol="0">
            <a:spAutoFit/>
          </a:bodyPr>
          <a:lstStyle/>
          <a:p>
            <a:pPr marL="457200" indent="-457200" algn="l">
              <a:lnSpc>
                <a:spcPts val="2800"/>
              </a:lnSpc>
              <a:buFont typeface="Wingdings" panose="05000000000000000000" pitchFamily="2" charset="2"/>
              <a:buChar char="n"/>
            </a:pPr>
            <a:r>
              <a:rPr lang="ja-JP" altLang="en-US" sz="2800" b="1" dirty="0">
                <a:latin typeface="+mn-ea"/>
              </a:rPr>
              <a:t>手続きの流れ</a:t>
            </a:r>
            <a:endParaRPr kumimoji="1" lang="ja-JP" altLang="en-US" sz="2800" b="1" dirty="0">
              <a:latin typeface="+mn-ea"/>
            </a:endParaRPr>
          </a:p>
        </p:txBody>
      </p:sp>
      <p:sp>
        <p:nvSpPr>
          <p:cNvPr id="2" name="テキスト ボックス 1">
            <a:extLst>
              <a:ext uri="{FF2B5EF4-FFF2-40B4-BE49-F238E27FC236}">
                <a16:creationId xmlns:a16="http://schemas.microsoft.com/office/drawing/2014/main" id="{A581EBDE-DD92-96BF-C68A-6A6A0616007C}"/>
              </a:ext>
            </a:extLst>
          </p:cNvPr>
          <p:cNvSpPr txBox="1"/>
          <p:nvPr/>
        </p:nvSpPr>
        <p:spPr>
          <a:xfrm>
            <a:off x="567813" y="1652434"/>
            <a:ext cx="9943748" cy="810478"/>
          </a:xfrm>
          <a:prstGeom prst="rect">
            <a:avLst/>
          </a:prstGeom>
          <a:noFill/>
        </p:spPr>
        <p:txBody>
          <a:bodyPr wrap="none" rtlCol="0">
            <a:spAutoFit/>
          </a:bodyPr>
          <a:lstStyle/>
          <a:p>
            <a:pPr algn="l">
              <a:lnSpc>
                <a:spcPts val="2800"/>
              </a:lnSpc>
            </a:pPr>
            <a:r>
              <a:rPr kumimoji="1" lang="ja-JP" altLang="en-US" sz="2400" b="1" dirty="0">
                <a:latin typeface="+mn-ea"/>
              </a:rPr>
              <a:t>①</a:t>
            </a:r>
            <a:r>
              <a:rPr kumimoji="1" lang="en-US" altLang="ja-JP" sz="2400" b="1" dirty="0">
                <a:latin typeface="+mn-ea"/>
              </a:rPr>
              <a:t>B</a:t>
            </a:r>
            <a:r>
              <a:rPr kumimoji="1" lang="ja-JP" altLang="en-US" sz="2400" b="1" dirty="0">
                <a:latin typeface="+mn-ea"/>
              </a:rPr>
              <a:t>社グループ全社を精査し、引き継ぐ事業・債権債務・契約を特定、</a:t>
            </a:r>
            <a:endParaRPr kumimoji="1" lang="en-US" altLang="ja-JP" sz="2400" b="1" dirty="0">
              <a:latin typeface="+mn-ea"/>
            </a:endParaRPr>
          </a:p>
          <a:p>
            <a:pPr algn="l">
              <a:lnSpc>
                <a:spcPts val="2800"/>
              </a:lnSpc>
            </a:pPr>
            <a:r>
              <a:rPr lang="ja-JP" altLang="en-US" sz="2400" b="1" dirty="0">
                <a:latin typeface="+mn-ea"/>
              </a:rPr>
              <a:t>　</a:t>
            </a:r>
            <a:r>
              <a:rPr kumimoji="1" lang="ja-JP" altLang="en-US" sz="2400" b="1" dirty="0">
                <a:latin typeface="+mn-ea"/>
              </a:rPr>
              <a:t>一部法人は事前に清算</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8C5B285F-50BF-DA2F-8E71-C8744A3AF063}"/>
              </a:ext>
            </a:extLst>
          </p:cNvPr>
          <p:cNvSpPr txBox="1"/>
          <p:nvPr/>
        </p:nvSpPr>
        <p:spPr>
          <a:xfrm>
            <a:off x="567813" y="2620064"/>
            <a:ext cx="4801314" cy="451406"/>
          </a:xfrm>
          <a:prstGeom prst="rect">
            <a:avLst/>
          </a:prstGeom>
          <a:noFill/>
        </p:spPr>
        <p:txBody>
          <a:bodyPr wrap="none" rtlCol="0">
            <a:spAutoFit/>
          </a:bodyPr>
          <a:lstStyle/>
          <a:p>
            <a:pPr algn="l">
              <a:lnSpc>
                <a:spcPts val="2800"/>
              </a:lnSpc>
            </a:pPr>
            <a:r>
              <a:rPr lang="ja-JP" altLang="en-US" sz="2400" b="1" dirty="0">
                <a:latin typeface="+mn-ea"/>
              </a:rPr>
              <a:t>②グループ各社の企業価値を決定</a:t>
            </a:r>
            <a:endParaRPr kumimoji="1" lang="en-US" altLang="ja-JP" sz="2400" b="1" dirty="0">
              <a:latin typeface="+mn-ea"/>
            </a:endParaRPr>
          </a:p>
        </p:txBody>
      </p:sp>
      <p:sp>
        <p:nvSpPr>
          <p:cNvPr id="14" name="テキスト ボックス 13">
            <a:extLst>
              <a:ext uri="{FF2B5EF4-FFF2-40B4-BE49-F238E27FC236}">
                <a16:creationId xmlns:a16="http://schemas.microsoft.com/office/drawing/2014/main" id="{0824062D-F932-175C-D521-A53E3E68078F}"/>
              </a:ext>
            </a:extLst>
          </p:cNvPr>
          <p:cNvSpPr txBox="1"/>
          <p:nvPr/>
        </p:nvSpPr>
        <p:spPr>
          <a:xfrm>
            <a:off x="567813" y="3172767"/>
            <a:ext cx="10463121" cy="451406"/>
          </a:xfrm>
          <a:prstGeom prst="rect">
            <a:avLst/>
          </a:prstGeom>
          <a:noFill/>
        </p:spPr>
        <p:txBody>
          <a:bodyPr wrap="none" rtlCol="0">
            <a:spAutoFit/>
          </a:bodyPr>
          <a:lstStyle/>
          <a:p>
            <a:pPr algn="l">
              <a:lnSpc>
                <a:spcPts val="2800"/>
              </a:lnSpc>
            </a:pPr>
            <a:r>
              <a:rPr lang="ja-JP" altLang="en-US" sz="2400" b="1" dirty="0">
                <a:latin typeface="+mn-ea"/>
              </a:rPr>
              <a:t>③</a:t>
            </a:r>
            <a:r>
              <a:rPr lang="en-US" altLang="ja-JP" sz="2400" b="1" dirty="0">
                <a:latin typeface="+mn-ea"/>
              </a:rPr>
              <a:t>B</a:t>
            </a:r>
            <a:r>
              <a:rPr lang="ja-JP" altLang="en-US" sz="2400" b="1" dirty="0">
                <a:latin typeface="+mn-ea"/>
              </a:rPr>
              <a:t>社オーナーが受け皿となる新設法人を設立（役員には</a:t>
            </a:r>
            <a:r>
              <a:rPr lang="en-US" altLang="ja-JP" sz="2400" b="1" dirty="0">
                <a:latin typeface="+mn-ea"/>
              </a:rPr>
              <a:t>A</a:t>
            </a:r>
            <a:r>
              <a:rPr lang="ja-JP" altLang="en-US" sz="2400" b="1" dirty="0">
                <a:latin typeface="+mn-ea"/>
              </a:rPr>
              <a:t>社役員が就任）</a:t>
            </a:r>
            <a:endParaRPr kumimoji="1" lang="en-US" altLang="ja-JP" sz="2400" b="1" dirty="0">
              <a:latin typeface="+mn-ea"/>
            </a:endParaRPr>
          </a:p>
        </p:txBody>
      </p:sp>
      <p:sp>
        <p:nvSpPr>
          <p:cNvPr id="17" name="テキスト ボックス 16">
            <a:extLst>
              <a:ext uri="{FF2B5EF4-FFF2-40B4-BE49-F238E27FC236}">
                <a16:creationId xmlns:a16="http://schemas.microsoft.com/office/drawing/2014/main" id="{7B70EF8F-4530-BDC2-3E72-C64A3C8BF241}"/>
              </a:ext>
            </a:extLst>
          </p:cNvPr>
          <p:cNvSpPr txBox="1"/>
          <p:nvPr/>
        </p:nvSpPr>
        <p:spPr>
          <a:xfrm>
            <a:off x="567813" y="3725470"/>
            <a:ext cx="4185761" cy="451406"/>
          </a:xfrm>
          <a:prstGeom prst="rect">
            <a:avLst/>
          </a:prstGeom>
          <a:noFill/>
        </p:spPr>
        <p:txBody>
          <a:bodyPr wrap="none" rtlCol="0">
            <a:spAutoFit/>
          </a:bodyPr>
          <a:lstStyle/>
          <a:p>
            <a:pPr algn="l">
              <a:lnSpc>
                <a:spcPts val="2800"/>
              </a:lnSpc>
            </a:pPr>
            <a:r>
              <a:rPr kumimoji="1" lang="ja-JP" altLang="en-US" sz="2400" b="1" dirty="0">
                <a:latin typeface="+mn-ea"/>
              </a:rPr>
              <a:t>④新設法人に事業譲渡を実行</a:t>
            </a:r>
            <a:endParaRPr kumimoji="1" lang="en-US" altLang="ja-JP" sz="2400" b="1" dirty="0">
              <a:latin typeface="+mn-ea"/>
            </a:endParaRPr>
          </a:p>
        </p:txBody>
      </p:sp>
      <p:sp>
        <p:nvSpPr>
          <p:cNvPr id="18" name="テキスト ボックス 17">
            <a:extLst>
              <a:ext uri="{FF2B5EF4-FFF2-40B4-BE49-F238E27FC236}">
                <a16:creationId xmlns:a16="http://schemas.microsoft.com/office/drawing/2014/main" id="{A55AB414-E502-F4EA-DD0B-67CF97032DE4}"/>
              </a:ext>
            </a:extLst>
          </p:cNvPr>
          <p:cNvSpPr txBox="1"/>
          <p:nvPr/>
        </p:nvSpPr>
        <p:spPr>
          <a:xfrm>
            <a:off x="567813" y="4315689"/>
            <a:ext cx="6769802" cy="451406"/>
          </a:xfrm>
          <a:prstGeom prst="rect">
            <a:avLst/>
          </a:prstGeom>
          <a:noFill/>
        </p:spPr>
        <p:txBody>
          <a:bodyPr wrap="none" rtlCol="0">
            <a:spAutoFit/>
          </a:bodyPr>
          <a:lstStyle/>
          <a:p>
            <a:pPr algn="l">
              <a:lnSpc>
                <a:spcPts val="2800"/>
              </a:lnSpc>
            </a:pPr>
            <a:r>
              <a:rPr lang="ja-JP" altLang="en-US" sz="2400" b="1" dirty="0">
                <a:latin typeface="+mn-ea"/>
              </a:rPr>
              <a:t>⑤</a:t>
            </a:r>
            <a:r>
              <a:rPr kumimoji="1" lang="en-US" altLang="ja-JP" sz="2400" b="1" dirty="0">
                <a:latin typeface="+mn-ea"/>
              </a:rPr>
              <a:t>A</a:t>
            </a:r>
            <a:r>
              <a:rPr kumimoji="1" lang="ja-JP" altLang="en-US" sz="2400" b="1" dirty="0">
                <a:latin typeface="+mn-ea"/>
              </a:rPr>
              <a:t>社が</a:t>
            </a:r>
            <a:r>
              <a:rPr kumimoji="1" lang="en-US" altLang="ja-JP" sz="2400" b="1" dirty="0">
                <a:latin typeface="+mn-ea"/>
              </a:rPr>
              <a:t>B</a:t>
            </a:r>
            <a:r>
              <a:rPr kumimoji="1" lang="ja-JP" altLang="en-US" sz="2400" b="1" dirty="0">
                <a:latin typeface="+mn-ea"/>
              </a:rPr>
              <a:t>社オーナーより新設法人の株式を取得</a:t>
            </a:r>
            <a:endParaRPr kumimoji="1" lang="en-US" altLang="ja-JP" sz="2400" b="1" dirty="0">
              <a:latin typeface="+mn-ea"/>
            </a:endParaRPr>
          </a:p>
        </p:txBody>
      </p:sp>
      <p:sp>
        <p:nvSpPr>
          <p:cNvPr id="19" name="テキスト ボックス 18">
            <a:extLst>
              <a:ext uri="{FF2B5EF4-FFF2-40B4-BE49-F238E27FC236}">
                <a16:creationId xmlns:a16="http://schemas.microsoft.com/office/drawing/2014/main" id="{516A44D6-28DA-35EC-2A82-48EB837FEF9C}"/>
              </a:ext>
            </a:extLst>
          </p:cNvPr>
          <p:cNvSpPr txBox="1"/>
          <p:nvPr/>
        </p:nvSpPr>
        <p:spPr>
          <a:xfrm>
            <a:off x="567812" y="4960883"/>
            <a:ext cx="11355387" cy="1169551"/>
          </a:xfrm>
          <a:prstGeom prst="rect">
            <a:avLst/>
          </a:prstGeom>
          <a:noFill/>
        </p:spPr>
        <p:txBody>
          <a:bodyPr wrap="square" rtlCol="0">
            <a:spAutoFit/>
          </a:bodyPr>
          <a:lstStyle/>
          <a:p>
            <a:pPr algn="l">
              <a:lnSpc>
                <a:spcPts val="2800"/>
              </a:lnSpc>
            </a:pPr>
            <a:r>
              <a:rPr kumimoji="1" lang="ja-JP" altLang="en-US" sz="2400" b="1" dirty="0">
                <a:latin typeface="+mn-ea"/>
              </a:rPr>
              <a:t>●備考</a:t>
            </a:r>
            <a:endParaRPr kumimoji="1" lang="en-US" altLang="ja-JP" sz="2400" b="1" dirty="0">
              <a:latin typeface="+mn-ea"/>
            </a:endParaRPr>
          </a:p>
          <a:p>
            <a:pPr algn="l">
              <a:lnSpc>
                <a:spcPts val="2800"/>
              </a:lnSpc>
            </a:pPr>
            <a:r>
              <a:rPr lang="ja-JP" altLang="en-US" sz="2400" b="1" dirty="0">
                <a:latin typeface="+mn-ea"/>
              </a:rPr>
              <a:t>・</a:t>
            </a:r>
            <a:r>
              <a:rPr lang="en-US" altLang="ja-JP" sz="2400" b="1" dirty="0">
                <a:latin typeface="+mn-ea"/>
              </a:rPr>
              <a:t>B</a:t>
            </a:r>
            <a:r>
              <a:rPr lang="ja-JP" altLang="en-US" sz="2400" b="1" dirty="0">
                <a:latin typeface="+mn-ea"/>
              </a:rPr>
              <a:t>社オーナーに手元資金が無かった為、</a:t>
            </a:r>
            <a:r>
              <a:rPr lang="en-US" altLang="ja-JP" sz="2400" b="1" dirty="0">
                <a:latin typeface="+mn-ea"/>
              </a:rPr>
              <a:t>A</a:t>
            </a:r>
            <a:r>
              <a:rPr lang="ja-JP" altLang="en-US" sz="2400" b="1" dirty="0">
                <a:latin typeface="+mn-ea"/>
              </a:rPr>
              <a:t>社から新設法人に事業譲渡代金を貸付</a:t>
            </a:r>
            <a:endParaRPr lang="en-US" altLang="ja-JP" sz="2400" b="1" dirty="0">
              <a:latin typeface="+mn-ea"/>
            </a:endParaRPr>
          </a:p>
          <a:p>
            <a:pPr algn="l">
              <a:lnSpc>
                <a:spcPts val="2800"/>
              </a:lnSpc>
            </a:pPr>
            <a:r>
              <a:rPr kumimoji="1" lang="ja-JP" altLang="en-US" sz="2400" b="1" dirty="0">
                <a:latin typeface="+mn-ea"/>
              </a:rPr>
              <a:t>・資金の移動はすべて同日中に実行</a:t>
            </a:r>
          </a:p>
        </p:txBody>
      </p:sp>
    </p:spTree>
    <p:extLst>
      <p:ext uri="{BB962C8B-B14F-4D97-AF65-F5344CB8AC3E}">
        <p14:creationId xmlns:p14="http://schemas.microsoft.com/office/powerpoint/2010/main" val="194867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C9D09-4692-FBB7-2F31-7162ABF58BE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ABE7225-9429-BDFA-157F-FCAB700831F0}"/>
              </a:ext>
            </a:extLst>
          </p:cNvPr>
          <p:cNvSpPr>
            <a:spLocks noGrp="1"/>
          </p:cNvSpPr>
          <p:nvPr>
            <p:ph type="sldNum" sz="quarter" idx="12"/>
          </p:nvPr>
        </p:nvSpPr>
        <p:spPr/>
        <p:txBody>
          <a:bodyPr/>
          <a:lstStyle/>
          <a:p>
            <a:fld id="{26CC2B4A-97AC-4523-B612-441E67B50FCC}" type="slidenum">
              <a:rPr lang="ja-JP" altLang="en-US" smtClean="0"/>
              <a:pPr/>
              <a:t>11</a:t>
            </a:fld>
            <a:endParaRPr lang="ja-JP" altLang="en-US" sz="1400" dirty="0"/>
          </a:p>
        </p:txBody>
      </p:sp>
      <p:sp>
        <p:nvSpPr>
          <p:cNvPr id="5" name="テキスト ボックス 4">
            <a:extLst>
              <a:ext uri="{FF2B5EF4-FFF2-40B4-BE49-F238E27FC236}">
                <a16:creationId xmlns:a16="http://schemas.microsoft.com/office/drawing/2014/main" id="{15910C23-C515-D4CE-D4BD-2842590403F7}"/>
              </a:ext>
            </a:extLst>
          </p:cNvPr>
          <p:cNvSpPr txBox="1"/>
          <p:nvPr/>
        </p:nvSpPr>
        <p:spPr>
          <a:xfrm>
            <a:off x="950277" y="3252568"/>
            <a:ext cx="1643399" cy="433067"/>
          </a:xfrm>
          <a:prstGeom prst="rect">
            <a:avLst/>
          </a:prstGeom>
          <a:solidFill>
            <a:schemeClr val="accent1">
              <a:lumMod val="40000"/>
              <a:lumOff val="60000"/>
            </a:schemeClr>
          </a:solidFill>
        </p:spPr>
        <p:txBody>
          <a:bodyPr wrap="none" rtlCol="0">
            <a:spAutoFit/>
          </a:bodyPr>
          <a:lstStyle/>
          <a:p>
            <a:pPr algn="l">
              <a:lnSpc>
                <a:spcPts val="2800"/>
              </a:lnSpc>
            </a:pPr>
            <a:r>
              <a:rPr kumimoji="1" lang="ja-JP" altLang="en-US" sz="2000" b="1" dirty="0">
                <a:latin typeface="+mn-ea"/>
              </a:rPr>
              <a:t>買い手　</a:t>
            </a:r>
            <a:r>
              <a:rPr kumimoji="1" lang="en-US" altLang="ja-JP" sz="2000" b="1" dirty="0">
                <a:latin typeface="+mn-ea"/>
              </a:rPr>
              <a:t>A</a:t>
            </a:r>
            <a:r>
              <a:rPr kumimoji="1" lang="ja-JP" altLang="en-US" sz="2000" b="1" dirty="0">
                <a:latin typeface="+mn-ea"/>
              </a:rPr>
              <a:t>社</a:t>
            </a:r>
          </a:p>
        </p:txBody>
      </p:sp>
      <p:sp>
        <p:nvSpPr>
          <p:cNvPr id="8" name="テキスト ボックス 7">
            <a:extLst>
              <a:ext uri="{FF2B5EF4-FFF2-40B4-BE49-F238E27FC236}">
                <a16:creationId xmlns:a16="http://schemas.microsoft.com/office/drawing/2014/main" id="{80C0F762-1E7D-3BCF-1D11-1E4B2D7DC44D}"/>
              </a:ext>
            </a:extLst>
          </p:cNvPr>
          <p:cNvSpPr txBox="1"/>
          <p:nvPr/>
        </p:nvSpPr>
        <p:spPr>
          <a:xfrm>
            <a:off x="4293222" y="3252568"/>
            <a:ext cx="1643399" cy="433067"/>
          </a:xfrm>
          <a:prstGeom prst="rect">
            <a:avLst/>
          </a:prstGeom>
          <a:solidFill>
            <a:schemeClr val="accent4">
              <a:lumMod val="40000"/>
              <a:lumOff val="60000"/>
            </a:schemeClr>
          </a:solidFill>
        </p:spPr>
        <p:txBody>
          <a:bodyPr wrap="square" rtlCol="0">
            <a:spAutoFit/>
          </a:bodyPr>
          <a:lstStyle/>
          <a:p>
            <a:pPr algn="ctr">
              <a:lnSpc>
                <a:spcPts val="2800"/>
              </a:lnSpc>
            </a:pPr>
            <a:r>
              <a:rPr lang="ja-JP" altLang="en-US" sz="2000" b="1" dirty="0">
                <a:latin typeface="+mn-ea"/>
              </a:rPr>
              <a:t>新設法人</a:t>
            </a:r>
            <a:endParaRPr kumimoji="1" lang="ja-JP" altLang="en-US" sz="2000" b="1" dirty="0">
              <a:latin typeface="+mn-ea"/>
            </a:endParaRPr>
          </a:p>
        </p:txBody>
      </p:sp>
      <p:grpSp>
        <p:nvGrpSpPr>
          <p:cNvPr id="13" name="グループ化 12">
            <a:extLst>
              <a:ext uri="{FF2B5EF4-FFF2-40B4-BE49-F238E27FC236}">
                <a16:creationId xmlns:a16="http://schemas.microsoft.com/office/drawing/2014/main" id="{0AC869B7-85D9-FF94-3E4A-F5A636239DD9}"/>
              </a:ext>
            </a:extLst>
          </p:cNvPr>
          <p:cNvGrpSpPr/>
          <p:nvPr/>
        </p:nvGrpSpPr>
        <p:grpSpPr>
          <a:xfrm>
            <a:off x="8478446" y="2394704"/>
            <a:ext cx="1643399" cy="2249927"/>
            <a:chOff x="8478446" y="1612140"/>
            <a:chExt cx="1643399" cy="2249927"/>
          </a:xfrm>
          <a:solidFill>
            <a:schemeClr val="accent2">
              <a:lumMod val="60000"/>
              <a:lumOff val="40000"/>
            </a:schemeClr>
          </a:solidFill>
        </p:grpSpPr>
        <p:sp>
          <p:nvSpPr>
            <p:cNvPr id="9" name="テキスト ボックス 8">
              <a:extLst>
                <a:ext uri="{FF2B5EF4-FFF2-40B4-BE49-F238E27FC236}">
                  <a16:creationId xmlns:a16="http://schemas.microsoft.com/office/drawing/2014/main" id="{839CD8A4-39ED-64F6-730F-455AFF9411C5}"/>
                </a:ext>
              </a:extLst>
            </p:cNvPr>
            <p:cNvSpPr txBox="1"/>
            <p:nvPr/>
          </p:nvSpPr>
          <p:spPr>
            <a:xfrm>
              <a:off x="8478446" y="1612140"/>
              <a:ext cx="1643399" cy="433067"/>
            </a:xfrm>
            <a:prstGeom prst="rect">
              <a:avLst/>
            </a:prstGeom>
            <a:grpFill/>
          </p:spPr>
          <p:txBody>
            <a:bodyPr wrap="square" rtlCol="0">
              <a:spAutoFit/>
            </a:bodyPr>
            <a:lstStyle/>
            <a:p>
              <a:pPr algn="ctr">
                <a:lnSpc>
                  <a:spcPts val="2800"/>
                </a:lnSpc>
              </a:pPr>
              <a:r>
                <a:rPr kumimoji="1" lang="en-US" altLang="ja-JP" sz="2000" b="1" dirty="0">
                  <a:latin typeface="+mn-ea"/>
                </a:rPr>
                <a:t>B</a:t>
              </a:r>
              <a:r>
                <a:rPr kumimoji="1" lang="ja-JP" altLang="en-US" sz="2000" b="1" dirty="0">
                  <a:latin typeface="+mn-ea"/>
                </a:rPr>
                <a:t>社</a:t>
              </a:r>
            </a:p>
          </p:txBody>
        </p:sp>
        <p:sp>
          <p:nvSpPr>
            <p:cNvPr id="10" name="テキスト ボックス 9">
              <a:extLst>
                <a:ext uri="{FF2B5EF4-FFF2-40B4-BE49-F238E27FC236}">
                  <a16:creationId xmlns:a16="http://schemas.microsoft.com/office/drawing/2014/main" id="{065D0B8B-1BE6-66E9-010F-8FD8256F2B60}"/>
                </a:ext>
              </a:extLst>
            </p:cNvPr>
            <p:cNvSpPr txBox="1"/>
            <p:nvPr/>
          </p:nvSpPr>
          <p:spPr>
            <a:xfrm>
              <a:off x="8478446" y="2217760"/>
              <a:ext cx="1643399" cy="433067"/>
            </a:xfrm>
            <a:prstGeom prst="rect">
              <a:avLst/>
            </a:prstGeom>
            <a:grpFill/>
          </p:spPr>
          <p:txBody>
            <a:bodyPr wrap="square" rtlCol="0">
              <a:spAutoFit/>
            </a:bodyPr>
            <a:lstStyle/>
            <a:p>
              <a:pPr algn="ctr">
                <a:lnSpc>
                  <a:spcPts val="2800"/>
                </a:lnSpc>
              </a:pPr>
              <a:r>
                <a:rPr kumimoji="1" lang="en-US" altLang="ja-JP" sz="2000" b="1" dirty="0">
                  <a:latin typeface="+mn-ea"/>
                </a:rPr>
                <a:t>C</a:t>
              </a:r>
              <a:r>
                <a:rPr kumimoji="1" lang="ja-JP" altLang="en-US" sz="2000" b="1" dirty="0">
                  <a:latin typeface="+mn-ea"/>
                </a:rPr>
                <a:t>社</a:t>
              </a:r>
            </a:p>
          </p:txBody>
        </p:sp>
        <p:sp>
          <p:nvSpPr>
            <p:cNvPr id="11" name="テキスト ボックス 10">
              <a:extLst>
                <a:ext uri="{FF2B5EF4-FFF2-40B4-BE49-F238E27FC236}">
                  <a16:creationId xmlns:a16="http://schemas.microsoft.com/office/drawing/2014/main" id="{187AC908-3D87-19C8-5DB0-D55D3334FFAF}"/>
                </a:ext>
              </a:extLst>
            </p:cNvPr>
            <p:cNvSpPr txBox="1"/>
            <p:nvPr/>
          </p:nvSpPr>
          <p:spPr>
            <a:xfrm>
              <a:off x="8478446" y="2823380"/>
              <a:ext cx="1643399" cy="433067"/>
            </a:xfrm>
            <a:prstGeom prst="rect">
              <a:avLst/>
            </a:prstGeom>
            <a:grpFill/>
          </p:spPr>
          <p:txBody>
            <a:bodyPr wrap="square" rtlCol="0">
              <a:spAutoFit/>
            </a:bodyPr>
            <a:lstStyle/>
            <a:p>
              <a:pPr algn="ctr">
                <a:lnSpc>
                  <a:spcPts val="2800"/>
                </a:lnSpc>
              </a:pPr>
              <a:r>
                <a:rPr kumimoji="1" lang="en-US" altLang="ja-JP" sz="2000" b="1" dirty="0">
                  <a:latin typeface="+mn-ea"/>
                </a:rPr>
                <a:t>D</a:t>
              </a:r>
              <a:r>
                <a:rPr kumimoji="1" lang="ja-JP" altLang="en-US" sz="2000" b="1" dirty="0">
                  <a:latin typeface="+mn-ea"/>
                </a:rPr>
                <a:t>社</a:t>
              </a:r>
            </a:p>
          </p:txBody>
        </p:sp>
        <p:sp>
          <p:nvSpPr>
            <p:cNvPr id="12" name="テキスト ボックス 11">
              <a:extLst>
                <a:ext uri="{FF2B5EF4-FFF2-40B4-BE49-F238E27FC236}">
                  <a16:creationId xmlns:a16="http://schemas.microsoft.com/office/drawing/2014/main" id="{94631A77-94ED-C68E-C7D1-CB6953B2B739}"/>
                </a:ext>
              </a:extLst>
            </p:cNvPr>
            <p:cNvSpPr txBox="1"/>
            <p:nvPr/>
          </p:nvSpPr>
          <p:spPr>
            <a:xfrm>
              <a:off x="8478446" y="3429000"/>
              <a:ext cx="1643399" cy="433067"/>
            </a:xfrm>
            <a:prstGeom prst="rect">
              <a:avLst/>
            </a:prstGeom>
            <a:grpFill/>
          </p:spPr>
          <p:txBody>
            <a:bodyPr wrap="square" rtlCol="0">
              <a:spAutoFit/>
            </a:bodyPr>
            <a:lstStyle/>
            <a:p>
              <a:pPr algn="ctr">
                <a:lnSpc>
                  <a:spcPts val="2800"/>
                </a:lnSpc>
              </a:pPr>
              <a:r>
                <a:rPr kumimoji="1" lang="en-US" altLang="ja-JP" sz="2000" b="1" dirty="0">
                  <a:latin typeface="+mn-ea"/>
                </a:rPr>
                <a:t>E</a:t>
              </a:r>
              <a:r>
                <a:rPr kumimoji="1" lang="ja-JP" altLang="en-US" sz="2000" b="1" dirty="0">
                  <a:latin typeface="+mn-ea"/>
                </a:rPr>
                <a:t>社</a:t>
              </a:r>
            </a:p>
          </p:txBody>
        </p:sp>
      </p:grpSp>
      <p:sp>
        <p:nvSpPr>
          <p:cNvPr id="15" name="正方形/長方形 14">
            <a:extLst>
              <a:ext uri="{FF2B5EF4-FFF2-40B4-BE49-F238E27FC236}">
                <a16:creationId xmlns:a16="http://schemas.microsoft.com/office/drawing/2014/main" id="{98E681BA-4F62-5A93-A69E-772E1D635FBC}"/>
              </a:ext>
            </a:extLst>
          </p:cNvPr>
          <p:cNvSpPr/>
          <p:nvPr/>
        </p:nvSpPr>
        <p:spPr>
          <a:xfrm>
            <a:off x="7666892" y="2034881"/>
            <a:ext cx="3251908" cy="27882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F2571FA-B306-AA90-D44E-9BE2603D1CB0}"/>
              </a:ext>
            </a:extLst>
          </p:cNvPr>
          <p:cNvSpPr txBox="1"/>
          <p:nvPr/>
        </p:nvSpPr>
        <p:spPr>
          <a:xfrm>
            <a:off x="8021706" y="1818348"/>
            <a:ext cx="2556878" cy="433067"/>
          </a:xfrm>
          <a:prstGeom prst="rect">
            <a:avLst/>
          </a:prstGeom>
          <a:solidFill>
            <a:schemeClr val="accent2">
              <a:lumMod val="60000"/>
              <a:lumOff val="40000"/>
            </a:schemeClr>
          </a:solidFill>
        </p:spPr>
        <p:txBody>
          <a:bodyPr wrap="square" rtlCol="0">
            <a:spAutoFit/>
          </a:bodyPr>
          <a:lstStyle/>
          <a:p>
            <a:pPr algn="ctr">
              <a:lnSpc>
                <a:spcPts val="2800"/>
              </a:lnSpc>
            </a:pPr>
            <a:r>
              <a:rPr kumimoji="1" lang="ja-JP" altLang="en-US" sz="2000" b="1" dirty="0">
                <a:latin typeface="+mn-ea"/>
              </a:rPr>
              <a:t>売り手</a:t>
            </a:r>
            <a:r>
              <a:rPr kumimoji="1" lang="en-US" altLang="ja-JP" sz="2000" b="1" dirty="0">
                <a:latin typeface="+mn-ea"/>
              </a:rPr>
              <a:t>B</a:t>
            </a:r>
            <a:r>
              <a:rPr kumimoji="1" lang="ja-JP" altLang="en-US" sz="2000" b="1" dirty="0">
                <a:latin typeface="+mn-ea"/>
              </a:rPr>
              <a:t>社グループ</a:t>
            </a:r>
          </a:p>
        </p:txBody>
      </p:sp>
      <p:sp>
        <p:nvSpPr>
          <p:cNvPr id="16" name="テキスト ボックス 15">
            <a:extLst>
              <a:ext uri="{FF2B5EF4-FFF2-40B4-BE49-F238E27FC236}">
                <a16:creationId xmlns:a16="http://schemas.microsoft.com/office/drawing/2014/main" id="{5D00A992-24FE-0A41-01F1-BFB8988ACD12}"/>
              </a:ext>
            </a:extLst>
          </p:cNvPr>
          <p:cNvSpPr txBox="1"/>
          <p:nvPr/>
        </p:nvSpPr>
        <p:spPr>
          <a:xfrm>
            <a:off x="8478446" y="4927033"/>
            <a:ext cx="1643399" cy="433067"/>
          </a:xfrm>
          <a:prstGeom prst="rect">
            <a:avLst/>
          </a:prstGeom>
          <a:solidFill>
            <a:schemeClr val="accent2">
              <a:lumMod val="60000"/>
              <a:lumOff val="40000"/>
            </a:schemeClr>
          </a:solidFill>
        </p:spPr>
        <p:txBody>
          <a:bodyPr wrap="square" rtlCol="0">
            <a:spAutoFit/>
          </a:bodyPr>
          <a:lstStyle/>
          <a:p>
            <a:pPr algn="ctr">
              <a:lnSpc>
                <a:spcPts val="2800"/>
              </a:lnSpc>
            </a:pPr>
            <a:r>
              <a:rPr lang="en-US" altLang="ja-JP" sz="2000" b="1" dirty="0">
                <a:latin typeface="+mn-ea"/>
              </a:rPr>
              <a:t>F</a:t>
            </a:r>
            <a:r>
              <a:rPr kumimoji="1" lang="ja-JP" altLang="en-US" sz="2000" b="1" dirty="0">
                <a:latin typeface="+mn-ea"/>
              </a:rPr>
              <a:t>社</a:t>
            </a:r>
          </a:p>
        </p:txBody>
      </p:sp>
      <p:sp>
        <p:nvSpPr>
          <p:cNvPr id="17" name="テキスト ボックス 16">
            <a:extLst>
              <a:ext uri="{FF2B5EF4-FFF2-40B4-BE49-F238E27FC236}">
                <a16:creationId xmlns:a16="http://schemas.microsoft.com/office/drawing/2014/main" id="{FD3B4E9E-58E0-438B-F1CA-9AB43E0F7B1E}"/>
              </a:ext>
            </a:extLst>
          </p:cNvPr>
          <p:cNvSpPr txBox="1"/>
          <p:nvPr/>
        </p:nvSpPr>
        <p:spPr>
          <a:xfrm>
            <a:off x="8478446" y="5547948"/>
            <a:ext cx="1643399" cy="433067"/>
          </a:xfrm>
          <a:prstGeom prst="rect">
            <a:avLst/>
          </a:prstGeom>
          <a:solidFill>
            <a:schemeClr val="accent2">
              <a:lumMod val="60000"/>
              <a:lumOff val="40000"/>
            </a:schemeClr>
          </a:solidFill>
        </p:spPr>
        <p:txBody>
          <a:bodyPr wrap="square" rtlCol="0">
            <a:spAutoFit/>
          </a:bodyPr>
          <a:lstStyle/>
          <a:p>
            <a:pPr algn="ctr">
              <a:lnSpc>
                <a:spcPts val="2800"/>
              </a:lnSpc>
            </a:pPr>
            <a:r>
              <a:rPr lang="en-US" altLang="ja-JP" sz="2000" b="1" dirty="0">
                <a:latin typeface="+mn-ea"/>
              </a:rPr>
              <a:t>G</a:t>
            </a:r>
            <a:r>
              <a:rPr kumimoji="1" lang="ja-JP" altLang="en-US" sz="2000" b="1" dirty="0">
                <a:latin typeface="+mn-ea"/>
              </a:rPr>
              <a:t>社</a:t>
            </a:r>
          </a:p>
        </p:txBody>
      </p:sp>
      <p:sp>
        <p:nvSpPr>
          <p:cNvPr id="18" name="矢印: 左 17">
            <a:extLst>
              <a:ext uri="{FF2B5EF4-FFF2-40B4-BE49-F238E27FC236}">
                <a16:creationId xmlns:a16="http://schemas.microsoft.com/office/drawing/2014/main" id="{E8CAA225-5ABC-D4DF-1A93-EBDD6DE686BE}"/>
              </a:ext>
            </a:extLst>
          </p:cNvPr>
          <p:cNvSpPr/>
          <p:nvPr/>
        </p:nvSpPr>
        <p:spPr>
          <a:xfrm>
            <a:off x="2979969" y="3363093"/>
            <a:ext cx="1055077" cy="212016"/>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左 18">
            <a:extLst>
              <a:ext uri="{FF2B5EF4-FFF2-40B4-BE49-F238E27FC236}">
                <a16:creationId xmlns:a16="http://schemas.microsoft.com/office/drawing/2014/main" id="{4FC6DB8C-A945-A2CF-5DF9-EBA4FE11B9D0}"/>
              </a:ext>
            </a:extLst>
          </p:cNvPr>
          <p:cNvSpPr/>
          <p:nvPr/>
        </p:nvSpPr>
        <p:spPr>
          <a:xfrm>
            <a:off x="6255381" y="3311535"/>
            <a:ext cx="1055077" cy="346562"/>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18583C9-480E-3B51-B893-389DF4EC0DB5}"/>
              </a:ext>
            </a:extLst>
          </p:cNvPr>
          <p:cNvSpPr txBox="1"/>
          <p:nvPr/>
        </p:nvSpPr>
        <p:spPr>
          <a:xfrm>
            <a:off x="2774035" y="3658097"/>
            <a:ext cx="1338828" cy="425950"/>
          </a:xfrm>
          <a:prstGeom prst="rect">
            <a:avLst/>
          </a:prstGeom>
          <a:noFill/>
        </p:spPr>
        <p:txBody>
          <a:bodyPr wrap="none" rtlCol="0">
            <a:spAutoFit/>
          </a:bodyPr>
          <a:lstStyle/>
          <a:p>
            <a:pPr algn="l">
              <a:lnSpc>
                <a:spcPts val="2800"/>
              </a:lnSpc>
            </a:pPr>
            <a:r>
              <a:rPr kumimoji="1" lang="ja-JP" altLang="en-US" b="1" dirty="0">
                <a:latin typeface="+mn-ea"/>
              </a:rPr>
              <a:t>④株式譲渡</a:t>
            </a:r>
          </a:p>
        </p:txBody>
      </p:sp>
      <p:sp>
        <p:nvSpPr>
          <p:cNvPr id="21" name="テキスト ボックス 20">
            <a:extLst>
              <a:ext uri="{FF2B5EF4-FFF2-40B4-BE49-F238E27FC236}">
                <a16:creationId xmlns:a16="http://schemas.microsoft.com/office/drawing/2014/main" id="{2C162DD5-6F19-E772-2921-33BD3DF6A009}"/>
              </a:ext>
            </a:extLst>
          </p:cNvPr>
          <p:cNvSpPr txBox="1"/>
          <p:nvPr/>
        </p:nvSpPr>
        <p:spPr>
          <a:xfrm>
            <a:off x="3850179" y="2799654"/>
            <a:ext cx="2425664" cy="425950"/>
          </a:xfrm>
          <a:prstGeom prst="rect">
            <a:avLst/>
          </a:prstGeom>
          <a:noFill/>
        </p:spPr>
        <p:txBody>
          <a:bodyPr wrap="none" rtlCol="0">
            <a:spAutoFit/>
          </a:bodyPr>
          <a:lstStyle/>
          <a:p>
            <a:pPr algn="l">
              <a:lnSpc>
                <a:spcPts val="2800"/>
              </a:lnSpc>
            </a:pPr>
            <a:r>
              <a:rPr lang="ja-JP" altLang="en-US" b="1" dirty="0">
                <a:latin typeface="+mn-ea"/>
              </a:rPr>
              <a:t>①</a:t>
            </a:r>
            <a:r>
              <a:rPr lang="en-US" altLang="ja-JP" b="1" dirty="0">
                <a:latin typeface="+mn-ea"/>
              </a:rPr>
              <a:t>B</a:t>
            </a:r>
            <a:r>
              <a:rPr lang="ja-JP" altLang="en-US" b="1" dirty="0">
                <a:latin typeface="+mn-ea"/>
              </a:rPr>
              <a:t>社</a:t>
            </a:r>
            <a:r>
              <a:rPr kumimoji="1" lang="ja-JP" altLang="en-US" b="1" dirty="0">
                <a:latin typeface="+mn-ea"/>
              </a:rPr>
              <a:t>オーナーが新設</a:t>
            </a:r>
          </a:p>
        </p:txBody>
      </p:sp>
      <p:sp>
        <p:nvSpPr>
          <p:cNvPr id="22" name="テキスト ボックス 21">
            <a:extLst>
              <a:ext uri="{FF2B5EF4-FFF2-40B4-BE49-F238E27FC236}">
                <a16:creationId xmlns:a16="http://schemas.microsoft.com/office/drawing/2014/main" id="{968669F4-67C3-F6FA-1F0C-E68C3B790C78}"/>
              </a:ext>
            </a:extLst>
          </p:cNvPr>
          <p:cNvSpPr txBox="1"/>
          <p:nvPr/>
        </p:nvSpPr>
        <p:spPr>
          <a:xfrm>
            <a:off x="6113505" y="3709001"/>
            <a:ext cx="1338828" cy="425950"/>
          </a:xfrm>
          <a:prstGeom prst="rect">
            <a:avLst/>
          </a:prstGeom>
          <a:noFill/>
        </p:spPr>
        <p:txBody>
          <a:bodyPr wrap="none" rtlCol="0">
            <a:spAutoFit/>
          </a:bodyPr>
          <a:lstStyle/>
          <a:p>
            <a:pPr algn="l">
              <a:lnSpc>
                <a:spcPts val="2800"/>
              </a:lnSpc>
            </a:pPr>
            <a:r>
              <a:rPr lang="ja-JP" altLang="en-US" b="1" dirty="0">
                <a:latin typeface="+mn-ea"/>
              </a:rPr>
              <a:t>③事業</a:t>
            </a:r>
            <a:r>
              <a:rPr kumimoji="1" lang="ja-JP" altLang="en-US" b="1" dirty="0">
                <a:latin typeface="+mn-ea"/>
              </a:rPr>
              <a:t>譲渡</a:t>
            </a:r>
          </a:p>
        </p:txBody>
      </p:sp>
      <p:sp>
        <p:nvSpPr>
          <p:cNvPr id="23" name="矢印: 右 22">
            <a:extLst>
              <a:ext uri="{FF2B5EF4-FFF2-40B4-BE49-F238E27FC236}">
                <a16:creationId xmlns:a16="http://schemas.microsoft.com/office/drawing/2014/main" id="{DE53B235-50FE-A11A-252F-A7650F8477B3}"/>
              </a:ext>
            </a:extLst>
          </p:cNvPr>
          <p:cNvSpPr/>
          <p:nvPr/>
        </p:nvSpPr>
        <p:spPr>
          <a:xfrm>
            <a:off x="10456985" y="5360100"/>
            <a:ext cx="664307" cy="307079"/>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A8AC676-4C27-5C5B-D24E-7E8B82DE7A83}"/>
              </a:ext>
            </a:extLst>
          </p:cNvPr>
          <p:cNvSpPr txBox="1"/>
          <p:nvPr/>
        </p:nvSpPr>
        <p:spPr>
          <a:xfrm>
            <a:off x="10313506" y="5667179"/>
            <a:ext cx="1210588" cy="418769"/>
          </a:xfrm>
          <a:prstGeom prst="rect">
            <a:avLst/>
          </a:prstGeom>
          <a:noFill/>
        </p:spPr>
        <p:txBody>
          <a:bodyPr wrap="none" rtlCol="0">
            <a:spAutoFit/>
          </a:bodyPr>
          <a:lstStyle/>
          <a:p>
            <a:pPr algn="l">
              <a:lnSpc>
                <a:spcPts val="2800"/>
              </a:lnSpc>
            </a:pPr>
            <a:r>
              <a:rPr kumimoji="1" lang="ja-JP" altLang="en-US" sz="1600" b="1" dirty="0">
                <a:latin typeface="+mn-ea"/>
              </a:rPr>
              <a:t>精算手続き</a:t>
            </a:r>
          </a:p>
        </p:txBody>
      </p:sp>
      <p:sp>
        <p:nvSpPr>
          <p:cNvPr id="38" name="矢印: U ターン 37">
            <a:extLst>
              <a:ext uri="{FF2B5EF4-FFF2-40B4-BE49-F238E27FC236}">
                <a16:creationId xmlns:a16="http://schemas.microsoft.com/office/drawing/2014/main" id="{91230019-31E6-2440-3A35-D68A17D6A922}"/>
              </a:ext>
            </a:extLst>
          </p:cNvPr>
          <p:cNvSpPr/>
          <p:nvPr/>
        </p:nvSpPr>
        <p:spPr>
          <a:xfrm>
            <a:off x="2082284" y="2119821"/>
            <a:ext cx="3048000" cy="433068"/>
          </a:xfrm>
          <a:prstGeom prst="uturnArrow">
            <a:avLst>
              <a:gd name="adj1" fmla="val 25000"/>
              <a:gd name="adj2" fmla="val 25000"/>
              <a:gd name="adj3" fmla="val 25000"/>
              <a:gd name="adj4" fmla="val 43750"/>
              <a:gd name="adj5" fmla="val 1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テキスト ボックス 38">
            <a:extLst>
              <a:ext uri="{FF2B5EF4-FFF2-40B4-BE49-F238E27FC236}">
                <a16:creationId xmlns:a16="http://schemas.microsoft.com/office/drawing/2014/main" id="{AC3FFE70-F3EE-804C-4D24-231B33380970}"/>
              </a:ext>
            </a:extLst>
          </p:cNvPr>
          <p:cNvSpPr txBox="1"/>
          <p:nvPr/>
        </p:nvSpPr>
        <p:spPr>
          <a:xfrm>
            <a:off x="2261012" y="1633400"/>
            <a:ext cx="2492990" cy="425950"/>
          </a:xfrm>
          <a:prstGeom prst="rect">
            <a:avLst/>
          </a:prstGeom>
          <a:noFill/>
        </p:spPr>
        <p:txBody>
          <a:bodyPr wrap="none" rtlCol="0">
            <a:spAutoFit/>
          </a:bodyPr>
          <a:lstStyle/>
          <a:p>
            <a:pPr algn="l">
              <a:lnSpc>
                <a:spcPts val="2800"/>
              </a:lnSpc>
            </a:pPr>
            <a:r>
              <a:rPr kumimoji="1" lang="ja-JP" altLang="en-US" b="1" dirty="0">
                <a:solidFill>
                  <a:srgbClr val="FF0000"/>
                </a:solidFill>
                <a:latin typeface="+mn-ea"/>
              </a:rPr>
              <a:t>②事業譲渡対価を貸付</a:t>
            </a:r>
          </a:p>
        </p:txBody>
      </p:sp>
      <p:sp>
        <p:nvSpPr>
          <p:cNvPr id="6" name="タイトル 1">
            <a:extLst>
              <a:ext uri="{FF2B5EF4-FFF2-40B4-BE49-F238E27FC236}">
                <a16:creationId xmlns:a16="http://schemas.microsoft.com/office/drawing/2014/main" id="{310538CE-FF6C-566A-8D3B-771945D14405}"/>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n-ea"/>
                <a:ea typeface="+mn-ea"/>
                <a:cs typeface="+mj-cs"/>
              </a:rPr>
              <a:t>事業譲渡と株式譲渡の複合スキームによる成約事例　</a:t>
            </a:r>
          </a:p>
        </p:txBody>
      </p:sp>
      <p:sp>
        <p:nvSpPr>
          <p:cNvPr id="26" name="テキスト ボックス 25">
            <a:extLst>
              <a:ext uri="{FF2B5EF4-FFF2-40B4-BE49-F238E27FC236}">
                <a16:creationId xmlns:a16="http://schemas.microsoft.com/office/drawing/2014/main" id="{EB5563A8-6390-DBA7-2A64-B9921ACFF299}"/>
              </a:ext>
            </a:extLst>
          </p:cNvPr>
          <p:cNvSpPr txBox="1"/>
          <p:nvPr/>
        </p:nvSpPr>
        <p:spPr>
          <a:xfrm>
            <a:off x="1718547" y="4966830"/>
            <a:ext cx="4185761" cy="451406"/>
          </a:xfrm>
          <a:prstGeom prst="rect">
            <a:avLst/>
          </a:prstGeom>
          <a:noFill/>
        </p:spPr>
        <p:txBody>
          <a:bodyPr wrap="none" rtlCol="0">
            <a:spAutoFit/>
          </a:bodyPr>
          <a:lstStyle/>
          <a:p>
            <a:pPr algn="l">
              <a:lnSpc>
                <a:spcPts val="2800"/>
              </a:lnSpc>
            </a:pPr>
            <a:r>
              <a:rPr kumimoji="1" lang="en-US" altLang="ja-JP" sz="2400" b="1" dirty="0">
                <a:solidFill>
                  <a:srgbClr val="FF0000"/>
                </a:solidFill>
                <a:latin typeface="+mn-ea"/>
              </a:rPr>
              <a:t>※</a:t>
            </a:r>
            <a:r>
              <a:rPr kumimoji="1" lang="ja-JP" altLang="en-US" sz="2400" b="1" dirty="0">
                <a:solidFill>
                  <a:srgbClr val="FF0000"/>
                </a:solidFill>
                <a:latin typeface="+mn-ea"/>
              </a:rPr>
              <a:t>②～</a:t>
            </a:r>
            <a:r>
              <a:rPr lang="ja-JP" altLang="en-US" sz="2400" b="1" dirty="0">
                <a:solidFill>
                  <a:srgbClr val="FF0000"/>
                </a:solidFill>
                <a:latin typeface="+mn-ea"/>
              </a:rPr>
              <a:t>④はすべて同日に実行</a:t>
            </a:r>
            <a:endParaRPr kumimoji="1" lang="ja-JP" altLang="en-US" sz="2400" b="1" dirty="0">
              <a:solidFill>
                <a:srgbClr val="FF0000"/>
              </a:solidFill>
              <a:latin typeface="+mn-ea"/>
            </a:endParaRPr>
          </a:p>
        </p:txBody>
      </p:sp>
      <p:sp>
        <p:nvSpPr>
          <p:cNvPr id="27" name="テキスト ボックス 26">
            <a:extLst>
              <a:ext uri="{FF2B5EF4-FFF2-40B4-BE49-F238E27FC236}">
                <a16:creationId xmlns:a16="http://schemas.microsoft.com/office/drawing/2014/main" id="{D2806623-8497-B2E1-A37D-DFD91C664C05}"/>
              </a:ext>
            </a:extLst>
          </p:cNvPr>
          <p:cNvSpPr txBox="1"/>
          <p:nvPr/>
        </p:nvSpPr>
        <p:spPr>
          <a:xfrm>
            <a:off x="404582" y="1083914"/>
            <a:ext cx="2185214" cy="451406"/>
          </a:xfrm>
          <a:prstGeom prst="rect">
            <a:avLst/>
          </a:prstGeom>
          <a:noFill/>
        </p:spPr>
        <p:txBody>
          <a:bodyPr wrap="none" rtlCol="0">
            <a:spAutoFit/>
          </a:bodyPr>
          <a:lstStyle/>
          <a:p>
            <a:pPr marL="457200" indent="-457200" algn="l">
              <a:lnSpc>
                <a:spcPts val="2800"/>
              </a:lnSpc>
              <a:buFont typeface="Wingdings" panose="05000000000000000000" pitchFamily="2" charset="2"/>
              <a:buChar char="n"/>
            </a:pPr>
            <a:r>
              <a:rPr kumimoji="1" lang="ja-JP" altLang="en-US" sz="2400" b="1" dirty="0">
                <a:latin typeface="+mn-ea"/>
              </a:rPr>
              <a:t>スキーム図</a:t>
            </a:r>
          </a:p>
        </p:txBody>
      </p:sp>
    </p:spTree>
    <p:extLst>
      <p:ext uri="{BB962C8B-B14F-4D97-AF65-F5344CB8AC3E}">
        <p14:creationId xmlns:p14="http://schemas.microsoft.com/office/powerpoint/2010/main" val="410140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83DCA-24AD-C098-26BF-54020C9C8BA4}"/>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3A2CAD4B-67C5-2FA9-0870-23EDA873FBAD}"/>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n-ea"/>
                <a:ea typeface="+mn-ea"/>
                <a:cs typeface="+mj-cs"/>
              </a:rPr>
              <a:t>事業譲渡と株式譲渡の複合スキームによる成約事例　</a:t>
            </a:r>
          </a:p>
        </p:txBody>
      </p:sp>
      <p:sp>
        <p:nvSpPr>
          <p:cNvPr id="5" name="スライド番号プレースホルダー 1">
            <a:extLst>
              <a:ext uri="{FF2B5EF4-FFF2-40B4-BE49-F238E27FC236}">
                <a16:creationId xmlns:a16="http://schemas.microsoft.com/office/drawing/2014/main" id="{9F68829F-2D2A-607E-C275-435213D91F05}"/>
              </a:ext>
            </a:extLst>
          </p:cNvPr>
          <p:cNvSpPr>
            <a:spLocks noGrp="1"/>
          </p:cNvSpPr>
          <p:nvPr>
            <p:ph type="sldNum" sz="quarter" idx="12"/>
          </p:nvPr>
        </p:nvSpPr>
        <p:spPr>
          <a:xfrm>
            <a:off x="9448800" y="6511374"/>
            <a:ext cx="2743200" cy="365125"/>
          </a:xfrm>
        </p:spPr>
        <p:txBody>
          <a:bodyPr/>
          <a:lstStyle/>
          <a:p>
            <a:fld id="{26CC2B4A-97AC-4523-B612-441E67B50FCC}" type="slidenum">
              <a:rPr lang="ja-JP" altLang="en-US" smtClean="0"/>
              <a:pPr/>
              <a:t>12</a:t>
            </a:fld>
            <a:endParaRPr lang="ja-JP" altLang="en-US" sz="1400" dirty="0"/>
          </a:p>
        </p:txBody>
      </p:sp>
      <p:sp>
        <p:nvSpPr>
          <p:cNvPr id="15" name="テキスト ボックス 14">
            <a:extLst>
              <a:ext uri="{FF2B5EF4-FFF2-40B4-BE49-F238E27FC236}">
                <a16:creationId xmlns:a16="http://schemas.microsoft.com/office/drawing/2014/main" id="{A3CC5ACB-BA9E-8091-5731-E493921CD842}"/>
              </a:ext>
            </a:extLst>
          </p:cNvPr>
          <p:cNvSpPr txBox="1"/>
          <p:nvPr/>
        </p:nvSpPr>
        <p:spPr>
          <a:xfrm>
            <a:off x="1924593" y="1552010"/>
            <a:ext cx="7628709" cy="433067"/>
          </a:xfrm>
          <a:prstGeom prst="rect">
            <a:avLst/>
          </a:prstGeom>
          <a:noFill/>
        </p:spPr>
        <p:txBody>
          <a:bodyPr wrap="square" rtlCol="0">
            <a:spAutoFit/>
          </a:bodyPr>
          <a:lstStyle/>
          <a:p>
            <a:pPr algn="l">
              <a:lnSpc>
                <a:spcPts val="2800"/>
              </a:lnSpc>
            </a:pPr>
            <a:endParaRPr kumimoji="1" lang="ja-JP" altLang="en-US" sz="2000" b="1" dirty="0">
              <a:latin typeface="+mn-ea"/>
            </a:endParaRPr>
          </a:p>
        </p:txBody>
      </p:sp>
      <p:pic>
        <p:nvPicPr>
          <p:cNvPr id="17" name="図 16">
            <a:extLst>
              <a:ext uri="{FF2B5EF4-FFF2-40B4-BE49-F238E27FC236}">
                <a16:creationId xmlns:a16="http://schemas.microsoft.com/office/drawing/2014/main" id="{95B38A41-A986-000C-F8D2-813B62D44910}"/>
              </a:ext>
            </a:extLst>
          </p:cNvPr>
          <p:cNvPicPr>
            <a:picLocks noChangeAspect="1"/>
          </p:cNvPicPr>
          <p:nvPr/>
        </p:nvPicPr>
        <p:blipFill>
          <a:blip r:embed="rId3"/>
          <a:stretch>
            <a:fillRect/>
          </a:stretch>
        </p:blipFill>
        <p:spPr>
          <a:xfrm>
            <a:off x="259080" y="1768543"/>
            <a:ext cx="11673840" cy="3139440"/>
          </a:xfrm>
          <a:prstGeom prst="rect">
            <a:avLst/>
          </a:prstGeom>
        </p:spPr>
      </p:pic>
      <p:sp>
        <p:nvSpPr>
          <p:cNvPr id="2" name="テキスト ボックス 1">
            <a:extLst>
              <a:ext uri="{FF2B5EF4-FFF2-40B4-BE49-F238E27FC236}">
                <a16:creationId xmlns:a16="http://schemas.microsoft.com/office/drawing/2014/main" id="{9584C422-7C23-BE0A-ABFC-0E5C30241799}"/>
              </a:ext>
            </a:extLst>
          </p:cNvPr>
          <p:cNvSpPr txBox="1"/>
          <p:nvPr/>
        </p:nvSpPr>
        <p:spPr>
          <a:xfrm>
            <a:off x="404582" y="1083914"/>
            <a:ext cx="2492990" cy="451406"/>
          </a:xfrm>
          <a:prstGeom prst="rect">
            <a:avLst/>
          </a:prstGeom>
          <a:noFill/>
        </p:spPr>
        <p:txBody>
          <a:bodyPr wrap="none" rtlCol="0">
            <a:spAutoFit/>
          </a:bodyPr>
          <a:lstStyle/>
          <a:p>
            <a:pPr marL="457200" indent="-457200" algn="l">
              <a:lnSpc>
                <a:spcPts val="2800"/>
              </a:lnSpc>
              <a:buFont typeface="Wingdings" panose="05000000000000000000" pitchFamily="2" charset="2"/>
              <a:buChar char="n"/>
            </a:pPr>
            <a:r>
              <a:rPr lang="ja-JP" altLang="en-US" sz="2400" b="1" dirty="0">
                <a:latin typeface="+mn-ea"/>
              </a:rPr>
              <a:t>スケジュール</a:t>
            </a:r>
            <a:endParaRPr kumimoji="1" lang="ja-JP" altLang="en-US" sz="2400" b="1" dirty="0">
              <a:latin typeface="+mn-ea"/>
            </a:endParaRPr>
          </a:p>
        </p:txBody>
      </p:sp>
    </p:spTree>
    <p:extLst>
      <p:ext uri="{BB962C8B-B14F-4D97-AF65-F5344CB8AC3E}">
        <p14:creationId xmlns:p14="http://schemas.microsoft.com/office/powerpoint/2010/main" val="425860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6CC8E-C631-E7F5-D46E-89225EC310CA}"/>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3501CD-E607-C185-854C-AA5E471AFC4F}"/>
              </a:ext>
            </a:extLst>
          </p:cNvPr>
          <p:cNvSpPr>
            <a:spLocks noGrp="1"/>
          </p:cNvSpPr>
          <p:nvPr>
            <p:ph type="sldNum" sz="quarter" idx="12"/>
          </p:nvPr>
        </p:nvSpPr>
        <p:spPr/>
        <p:txBody>
          <a:bodyPr/>
          <a:lstStyle/>
          <a:p>
            <a:fld id="{26CC2B4A-97AC-4523-B612-441E67B50FCC}" type="slidenum">
              <a:rPr lang="ja-JP" altLang="en-US" smtClean="0"/>
              <a:pPr/>
              <a:t>13</a:t>
            </a:fld>
            <a:endParaRPr lang="ja-JP" altLang="en-US" sz="1400" dirty="0"/>
          </a:p>
        </p:txBody>
      </p:sp>
      <p:sp>
        <p:nvSpPr>
          <p:cNvPr id="2" name="テキスト ボックス 1">
            <a:extLst>
              <a:ext uri="{FF2B5EF4-FFF2-40B4-BE49-F238E27FC236}">
                <a16:creationId xmlns:a16="http://schemas.microsoft.com/office/drawing/2014/main" id="{27A8515F-CF24-5DE0-9C80-AA02A86D0B3A}"/>
              </a:ext>
            </a:extLst>
          </p:cNvPr>
          <p:cNvSpPr txBox="1"/>
          <p:nvPr/>
        </p:nvSpPr>
        <p:spPr>
          <a:xfrm>
            <a:off x="403200" y="1551621"/>
            <a:ext cx="11064240" cy="1323439"/>
          </a:xfrm>
          <a:prstGeom prst="rect">
            <a:avLst/>
          </a:prstGeom>
          <a:noFill/>
          <a:ln>
            <a:noFill/>
          </a:ln>
        </p:spPr>
        <p:txBody>
          <a:bodyPr wrap="square">
            <a:spAutoFit/>
          </a:bodyPr>
          <a:lstStyle/>
          <a:p>
            <a:pPr>
              <a:spcBef>
                <a:spcPts val="600"/>
              </a:spcBef>
              <a:spcAft>
                <a:spcPts val="600"/>
              </a:spcAft>
            </a:pPr>
            <a:r>
              <a:rPr lang="ja-JP" altLang="en-US" sz="2000" dirty="0">
                <a:latin typeface="+mn-ea"/>
              </a:rPr>
              <a:t>①必要な事業のみの譲受が可能</a:t>
            </a:r>
            <a:endParaRPr lang="en-US" altLang="ja-JP" sz="2000" dirty="0">
              <a:latin typeface="+mn-ea"/>
            </a:endParaRPr>
          </a:p>
          <a:p>
            <a:pPr>
              <a:spcBef>
                <a:spcPts val="600"/>
              </a:spcBef>
              <a:spcAft>
                <a:spcPts val="600"/>
              </a:spcAft>
            </a:pPr>
            <a:r>
              <a:rPr lang="ja-JP" altLang="en-US" sz="2000" dirty="0">
                <a:latin typeface="+mn-ea"/>
              </a:rPr>
              <a:t>②不要なリスクの排除</a:t>
            </a:r>
            <a:endParaRPr lang="en-US" altLang="ja-JP" sz="2000" dirty="0">
              <a:latin typeface="+mn-ea"/>
            </a:endParaRPr>
          </a:p>
          <a:p>
            <a:pPr>
              <a:spcBef>
                <a:spcPts val="600"/>
              </a:spcBef>
              <a:spcAft>
                <a:spcPts val="600"/>
              </a:spcAft>
            </a:pPr>
            <a:r>
              <a:rPr lang="ja-JP" altLang="en-US" sz="2000" dirty="0">
                <a:latin typeface="+mn-ea"/>
              </a:rPr>
              <a:t>③ＰＭＩの実行が円滑</a:t>
            </a:r>
            <a:endParaRPr lang="en-US" altLang="ja-JP" sz="2000" dirty="0">
              <a:latin typeface="+mn-ea"/>
            </a:endParaRPr>
          </a:p>
        </p:txBody>
      </p:sp>
      <p:sp>
        <p:nvSpPr>
          <p:cNvPr id="3" name="テキスト ボックス 2">
            <a:extLst>
              <a:ext uri="{FF2B5EF4-FFF2-40B4-BE49-F238E27FC236}">
                <a16:creationId xmlns:a16="http://schemas.microsoft.com/office/drawing/2014/main" id="{15761B58-E25A-87D4-1217-84717A45D99C}"/>
              </a:ext>
            </a:extLst>
          </p:cNvPr>
          <p:cNvSpPr txBox="1"/>
          <p:nvPr/>
        </p:nvSpPr>
        <p:spPr>
          <a:xfrm>
            <a:off x="403200" y="3426772"/>
            <a:ext cx="11064240" cy="1323439"/>
          </a:xfrm>
          <a:prstGeom prst="rect">
            <a:avLst/>
          </a:prstGeom>
          <a:noFill/>
          <a:ln>
            <a:noFill/>
          </a:ln>
        </p:spPr>
        <p:txBody>
          <a:bodyPr wrap="square">
            <a:spAutoFit/>
          </a:bodyPr>
          <a:lstStyle/>
          <a:p>
            <a:pPr>
              <a:spcBef>
                <a:spcPts val="600"/>
              </a:spcBef>
              <a:spcAft>
                <a:spcPts val="600"/>
              </a:spcAft>
            </a:pPr>
            <a:r>
              <a:rPr lang="ja-JP" altLang="en-US" sz="2000" dirty="0">
                <a:latin typeface="+mn-ea"/>
              </a:rPr>
              <a:t>①各種契約の再締結など手続きが煩雑</a:t>
            </a:r>
            <a:endParaRPr lang="en-US" altLang="ja-JP" sz="2000" dirty="0">
              <a:latin typeface="+mn-ea"/>
            </a:endParaRPr>
          </a:p>
          <a:p>
            <a:pPr>
              <a:spcBef>
                <a:spcPts val="600"/>
              </a:spcBef>
              <a:spcAft>
                <a:spcPts val="600"/>
              </a:spcAft>
            </a:pPr>
            <a:r>
              <a:rPr lang="ja-JP" altLang="en-US" sz="2000" dirty="0">
                <a:latin typeface="+mn-ea"/>
              </a:rPr>
              <a:t>②再契約不可や従業員の退職等、企業価値毀損の可能性あり</a:t>
            </a:r>
            <a:endParaRPr lang="en-US" altLang="ja-JP" sz="2000" dirty="0">
              <a:latin typeface="+mn-ea"/>
            </a:endParaRPr>
          </a:p>
          <a:p>
            <a:pPr>
              <a:spcBef>
                <a:spcPts val="600"/>
              </a:spcBef>
              <a:spcAft>
                <a:spcPts val="600"/>
              </a:spcAft>
            </a:pPr>
            <a:r>
              <a:rPr lang="ja-JP" altLang="en-US" sz="2000" dirty="0">
                <a:latin typeface="+mn-ea"/>
              </a:rPr>
              <a:t>③</a:t>
            </a:r>
            <a:r>
              <a:rPr lang="en-US" altLang="ja-JP" sz="2000" dirty="0">
                <a:latin typeface="+mn-ea"/>
              </a:rPr>
              <a:t>B</a:t>
            </a:r>
            <a:r>
              <a:rPr lang="ja-JP" altLang="en-US" sz="2000" dirty="0">
                <a:latin typeface="+mn-ea"/>
              </a:rPr>
              <a:t>社オーナーが有する新設法人への貸付のリスクあり</a:t>
            </a:r>
            <a:endParaRPr lang="en-US" altLang="ja-JP" sz="2000" dirty="0">
              <a:latin typeface="+mn-ea"/>
            </a:endParaRPr>
          </a:p>
        </p:txBody>
      </p:sp>
      <p:sp>
        <p:nvSpPr>
          <p:cNvPr id="5" name="テキスト ボックス 4">
            <a:extLst>
              <a:ext uri="{FF2B5EF4-FFF2-40B4-BE49-F238E27FC236}">
                <a16:creationId xmlns:a16="http://schemas.microsoft.com/office/drawing/2014/main" id="{B25719BC-C38E-6BAA-664C-8A37BBE6C7F1}"/>
              </a:ext>
            </a:extLst>
          </p:cNvPr>
          <p:cNvSpPr txBox="1"/>
          <p:nvPr/>
        </p:nvSpPr>
        <p:spPr>
          <a:xfrm>
            <a:off x="403200" y="1040670"/>
            <a:ext cx="1488123" cy="433067"/>
          </a:xfrm>
          <a:prstGeom prst="rect">
            <a:avLst/>
          </a:prstGeom>
          <a:solidFill>
            <a:schemeClr val="accent1">
              <a:lumMod val="40000"/>
              <a:lumOff val="60000"/>
            </a:schemeClr>
          </a:solidFill>
        </p:spPr>
        <p:txBody>
          <a:bodyPr wrap="square" rtlCol="0">
            <a:spAutoFit/>
          </a:bodyPr>
          <a:lstStyle/>
          <a:p>
            <a:pPr algn="l">
              <a:lnSpc>
                <a:spcPts val="2800"/>
              </a:lnSpc>
            </a:pPr>
            <a:r>
              <a:rPr kumimoji="1" lang="ja-JP" altLang="en-US" sz="2000" b="1" dirty="0">
                <a:latin typeface="+mn-ea"/>
              </a:rPr>
              <a:t>■メリット</a:t>
            </a:r>
          </a:p>
        </p:txBody>
      </p:sp>
      <p:sp>
        <p:nvSpPr>
          <p:cNvPr id="6" name="テキスト ボックス 5">
            <a:extLst>
              <a:ext uri="{FF2B5EF4-FFF2-40B4-BE49-F238E27FC236}">
                <a16:creationId xmlns:a16="http://schemas.microsoft.com/office/drawing/2014/main" id="{F3985F6F-FD40-45D5-897F-C1E65D33F5E4}"/>
              </a:ext>
            </a:extLst>
          </p:cNvPr>
          <p:cNvSpPr txBox="1"/>
          <p:nvPr/>
        </p:nvSpPr>
        <p:spPr>
          <a:xfrm>
            <a:off x="403200" y="2952944"/>
            <a:ext cx="1723549" cy="433067"/>
          </a:xfrm>
          <a:prstGeom prst="rect">
            <a:avLst/>
          </a:prstGeom>
          <a:solidFill>
            <a:schemeClr val="accent2">
              <a:lumMod val="40000"/>
              <a:lumOff val="60000"/>
            </a:schemeClr>
          </a:solidFill>
        </p:spPr>
        <p:txBody>
          <a:bodyPr wrap="none" rtlCol="0">
            <a:spAutoFit/>
          </a:bodyPr>
          <a:lstStyle/>
          <a:p>
            <a:pPr algn="l">
              <a:lnSpc>
                <a:spcPts val="2800"/>
              </a:lnSpc>
            </a:pPr>
            <a:r>
              <a:rPr kumimoji="1" lang="ja-JP" altLang="en-US" sz="2000" b="1" dirty="0">
                <a:latin typeface="+mn-ea"/>
              </a:rPr>
              <a:t>■デメリット</a:t>
            </a:r>
          </a:p>
        </p:txBody>
      </p:sp>
      <p:sp>
        <p:nvSpPr>
          <p:cNvPr id="8" name="テキスト ボックス 7">
            <a:extLst>
              <a:ext uri="{FF2B5EF4-FFF2-40B4-BE49-F238E27FC236}">
                <a16:creationId xmlns:a16="http://schemas.microsoft.com/office/drawing/2014/main" id="{9A8E69BD-35DB-A222-377D-59EC58C57D9D}"/>
              </a:ext>
            </a:extLst>
          </p:cNvPr>
          <p:cNvSpPr txBox="1"/>
          <p:nvPr/>
        </p:nvSpPr>
        <p:spPr>
          <a:xfrm>
            <a:off x="403200" y="4868856"/>
            <a:ext cx="1003570" cy="433067"/>
          </a:xfrm>
          <a:prstGeom prst="rect">
            <a:avLst/>
          </a:prstGeom>
          <a:noFill/>
          <a:ln>
            <a:noFill/>
          </a:ln>
        </p:spPr>
        <p:txBody>
          <a:bodyPr wrap="square" rtlCol="0">
            <a:spAutoFit/>
          </a:bodyPr>
          <a:lstStyle/>
          <a:p>
            <a:pPr algn="l">
              <a:lnSpc>
                <a:spcPts val="2800"/>
              </a:lnSpc>
            </a:pPr>
            <a:r>
              <a:rPr kumimoji="1" lang="ja-JP" altLang="en-US" sz="2000" b="1" dirty="0">
                <a:latin typeface="+mn-ea"/>
              </a:rPr>
              <a:t>■対策</a:t>
            </a:r>
          </a:p>
        </p:txBody>
      </p:sp>
      <p:sp>
        <p:nvSpPr>
          <p:cNvPr id="9" name="テキスト ボックス 8">
            <a:extLst>
              <a:ext uri="{FF2B5EF4-FFF2-40B4-BE49-F238E27FC236}">
                <a16:creationId xmlns:a16="http://schemas.microsoft.com/office/drawing/2014/main" id="{FF457843-57AF-E82B-731C-07E4DA1255E7}"/>
              </a:ext>
            </a:extLst>
          </p:cNvPr>
          <p:cNvSpPr txBox="1"/>
          <p:nvPr/>
        </p:nvSpPr>
        <p:spPr>
          <a:xfrm>
            <a:off x="403200" y="5386443"/>
            <a:ext cx="11064240" cy="861774"/>
          </a:xfrm>
          <a:prstGeom prst="rect">
            <a:avLst/>
          </a:prstGeom>
          <a:noFill/>
          <a:ln>
            <a:noFill/>
          </a:ln>
        </p:spPr>
        <p:txBody>
          <a:bodyPr wrap="square">
            <a:spAutoFit/>
          </a:bodyPr>
          <a:lstStyle/>
          <a:p>
            <a:pPr marL="342900" indent="-342900">
              <a:spcBef>
                <a:spcPts val="600"/>
              </a:spcBef>
              <a:spcAft>
                <a:spcPts val="600"/>
              </a:spcAft>
              <a:buFont typeface="Arial" panose="020B0604020202020204" pitchFamily="34" charset="0"/>
              <a:buChar char="•"/>
            </a:pPr>
            <a:r>
              <a:rPr lang="ja-JP" altLang="en-US" sz="2000" dirty="0">
                <a:latin typeface="+mn-ea"/>
              </a:rPr>
              <a:t>関係者への事前告知を行い、すべて同意が取れた上での実行</a:t>
            </a:r>
            <a:endParaRPr lang="en-US" altLang="ja-JP" sz="2000" dirty="0">
              <a:latin typeface="+mn-ea"/>
            </a:endParaRPr>
          </a:p>
          <a:p>
            <a:pPr marL="342900" indent="-342900">
              <a:spcBef>
                <a:spcPts val="600"/>
              </a:spcBef>
              <a:spcAft>
                <a:spcPts val="600"/>
              </a:spcAft>
              <a:buFont typeface="Arial" panose="020B0604020202020204" pitchFamily="34" charset="0"/>
              <a:buChar char="•"/>
            </a:pPr>
            <a:r>
              <a:rPr lang="ja-JP" altLang="en-US" sz="2000" dirty="0">
                <a:latin typeface="+mn-ea"/>
              </a:rPr>
              <a:t>事業譲渡代金の貸付、事業譲渡、株式譲渡をすべて同日に実行</a:t>
            </a:r>
            <a:endParaRPr lang="en-US" altLang="ja-JP" sz="2000" dirty="0">
              <a:latin typeface="+mn-ea"/>
            </a:endParaRPr>
          </a:p>
        </p:txBody>
      </p:sp>
      <p:sp>
        <p:nvSpPr>
          <p:cNvPr id="12" name="タイトル 1">
            <a:extLst>
              <a:ext uri="{FF2B5EF4-FFF2-40B4-BE49-F238E27FC236}">
                <a16:creationId xmlns:a16="http://schemas.microsoft.com/office/drawing/2014/main" id="{366F5E64-E7B6-0C56-1053-532CFD3F9D90}"/>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n-ea"/>
                <a:ea typeface="+mn-ea"/>
                <a:cs typeface="+mj-cs"/>
              </a:rPr>
              <a:t>事業譲渡と株式譲渡の複合スキームによる成約事例　</a:t>
            </a:r>
          </a:p>
        </p:txBody>
      </p:sp>
    </p:spTree>
    <p:extLst>
      <p:ext uri="{BB962C8B-B14F-4D97-AF65-F5344CB8AC3E}">
        <p14:creationId xmlns:p14="http://schemas.microsoft.com/office/powerpoint/2010/main" val="4873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9C91A-A799-FB7D-6446-9B3EA9AB1144}"/>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D54F474-E503-A324-3B81-A311F75667A8}"/>
              </a:ext>
            </a:extLst>
          </p:cNvPr>
          <p:cNvSpPr txBox="1"/>
          <p:nvPr/>
        </p:nvSpPr>
        <p:spPr>
          <a:xfrm>
            <a:off x="404582" y="1872992"/>
            <a:ext cx="11268036" cy="3263586"/>
          </a:xfrm>
          <a:prstGeom prst="rect">
            <a:avLst/>
          </a:prstGeom>
          <a:noFill/>
        </p:spPr>
        <p:txBody>
          <a:bodyPr wrap="square">
            <a:spAutoFit/>
          </a:bodyPr>
          <a:lstStyle/>
          <a:p>
            <a:pPr algn="l">
              <a:lnSpc>
                <a:spcPct val="150000"/>
              </a:lnSpc>
            </a:pPr>
            <a:r>
              <a:rPr lang="en-US" altLang="ja-JP" sz="2800" kern="100" dirty="0">
                <a:latin typeface="+mn-ea"/>
                <a:cs typeface="Times New Roman" panose="02020603050405020304" pitchFamily="18" charset="0"/>
              </a:rPr>
              <a:t>Ⅰ</a:t>
            </a:r>
            <a:r>
              <a:rPr lang="ja-JP" altLang="en-US" sz="2800" kern="100" dirty="0">
                <a:latin typeface="+mn-ea"/>
                <a:cs typeface="Times New Roman" panose="02020603050405020304" pitchFamily="18" charset="0"/>
              </a:rPr>
              <a:t>．</a:t>
            </a:r>
            <a:r>
              <a:rPr lang="en-US" altLang="ja-JP" sz="2800" kern="100" dirty="0">
                <a:latin typeface="+mn-ea"/>
                <a:cs typeface="Times New Roman" panose="02020603050405020304" pitchFamily="18" charset="0"/>
              </a:rPr>
              <a:t>M&amp;A</a:t>
            </a:r>
            <a:r>
              <a:rPr lang="ja-JP" altLang="en-US" sz="2800" kern="100" dirty="0">
                <a:latin typeface="+mn-ea"/>
                <a:cs typeface="Times New Roman" panose="02020603050405020304" pitchFamily="18" charset="0"/>
              </a:rPr>
              <a:t>業界の現状</a:t>
            </a:r>
            <a:endParaRPr lang="en-US" altLang="ja-JP" sz="2800" kern="100" dirty="0">
              <a:latin typeface="+mn-ea"/>
              <a:cs typeface="Times New Roman" panose="02020603050405020304" pitchFamily="18" charset="0"/>
            </a:endParaRPr>
          </a:p>
          <a:p>
            <a:pPr algn="l">
              <a:lnSpc>
                <a:spcPct val="150000"/>
              </a:lnSpc>
            </a:pPr>
            <a:r>
              <a:rPr lang="en-US" altLang="ja-JP" sz="2800" kern="100" dirty="0">
                <a:effectLst/>
                <a:latin typeface="+mn-ea"/>
                <a:cs typeface="Times New Roman" panose="02020603050405020304" pitchFamily="18" charset="0"/>
              </a:rPr>
              <a:t>Ⅱ</a:t>
            </a:r>
            <a:r>
              <a:rPr lang="ja-JP" altLang="en-US" sz="2800" kern="100" dirty="0">
                <a:effectLst/>
                <a:latin typeface="+mn-ea"/>
                <a:cs typeface="Times New Roman" panose="02020603050405020304" pitchFamily="18" charset="0"/>
              </a:rPr>
              <a:t>．事業譲渡と株式譲渡の複合スキームによる成約事例</a:t>
            </a:r>
            <a:r>
              <a:rPr lang="ja-JP" altLang="ja-JP" sz="2800" kern="100" dirty="0">
                <a:effectLst/>
                <a:latin typeface="+mn-ea"/>
                <a:cs typeface="Times New Roman" panose="02020603050405020304" pitchFamily="18" charset="0"/>
              </a:rPr>
              <a:t>　</a:t>
            </a:r>
            <a:endParaRPr lang="en-US" altLang="ja-JP" sz="2800" kern="100" dirty="0">
              <a:effectLst/>
              <a:latin typeface="+mn-ea"/>
              <a:cs typeface="Times New Roman" panose="02020603050405020304" pitchFamily="18" charset="0"/>
            </a:endParaRPr>
          </a:p>
          <a:p>
            <a:pPr algn="l">
              <a:lnSpc>
                <a:spcPct val="150000"/>
              </a:lnSpc>
            </a:pPr>
            <a:r>
              <a:rPr lang="en-US" altLang="ja-JP" sz="2800" b="1" kern="100" dirty="0">
                <a:latin typeface="+mn-ea"/>
                <a:cs typeface="Times New Roman" panose="02020603050405020304" pitchFamily="18" charset="0"/>
              </a:rPr>
              <a:t>Ⅲ</a:t>
            </a:r>
            <a:r>
              <a:rPr lang="ja-JP" altLang="en-US" sz="2800" b="1" kern="100" dirty="0">
                <a:effectLst/>
                <a:latin typeface="+mn-ea"/>
                <a:cs typeface="Times New Roman" panose="02020603050405020304" pitchFamily="18" charset="0"/>
              </a:rPr>
              <a:t>．</a:t>
            </a:r>
            <a:r>
              <a:rPr lang="en-US" altLang="ja-JP" sz="2800" b="1" kern="100" dirty="0">
                <a:effectLst/>
                <a:latin typeface="+mn-ea"/>
                <a:cs typeface="Times New Roman" panose="02020603050405020304" pitchFamily="18" charset="0"/>
              </a:rPr>
              <a:t>M&amp;A</a:t>
            </a:r>
            <a:r>
              <a:rPr lang="ja-JP" altLang="en-US" sz="2800" b="1" kern="100" dirty="0">
                <a:effectLst/>
                <a:latin typeface="+mn-ea"/>
                <a:cs typeface="Times New Roman" panose="02020603050405020304" pitchFamily="18" charset="0"/>
              </a:rPr>
              <a:t>を活用した事業承継に伴う廃業支援の事例</a:t>
            </a:r>
            <a:endParaRPr lang="en-US" altLang="ja-JP" sz="2800" b="1" kern="100" dirty="0">
              <a:effectLst/>
              <a:latin typeface="+mn-ea"/>
              <a:cs typeface="Times New Roman" panose="02020603050405020304" pitchFamily="18" charset="0"/>
            </a:endParaRPr>
          </a:p>
          <a:p>
            <a:pPr algn="l">
              <a:lnSpc>
                <a:spcPct val="150000"/>
              </a:lnSpc>
            </a:pPr>
            <a:r>
              <a:rPr lang="en-US" altLang="ja-JP" sz="2800" kern="100" dirty="0">
                <a:latin typeface="+mn-ea"/>
                <a:cs typeface="Times New Roman" panose="02020603050405020304" pitchFamily="18" charset="0"/>
              </a:rPr>
              <a:t>Ⅳ</a:t>
            </a:r>
            <a:r>
              <a:rPr lang="ja-JP" altLang="en-US" sz="2800" kern="100" dirty="0">
                <a:latin typeface="+mn-ea"/>
                <a:cs typeface="Times New Roman" panose="02020603050405020304" pitchFamily="18" charset="0"/>
              </a:rPr>
              <a:t>．よくあるトラブル事例とその対応方法</a:t>
            </a:r>
            <a:endParaRPr lang="en-US" altLang="ja-JP" sz="2800" kern="100" dirty="0">
              <a:latin typeface="+mn-ea"/>
              <a:cs typeface="Times New Roman" panose="02020603050405020304" pitchFamily="18" charset="0"/>
            </a:endParaRPr>
          </a:p>
          <a:p>
            <a:pPr algn="l">
              <a:lnSpc>
                <a:spcPct val="150000"/>
              </a:lnSpc>
            </a:pPr>
            <a:r>
              <a:rPr lang="en-US" altLang="ja-JP" sz="2800" kern="100" dirty="0">
                <a:latin typeface="+mn-ea"/>
                <a:cs typeface="Times New Roman" panose="02020603050405020304" pitchFamily="18" charset="0"/>
              </a:rPr>
              <a:t>Ⅴ</a:t>
            </a:r>
            <a:r>
              <a:rPr lang="ja-JP" altLang="en-US" sz="2800" kern="100" dirty="0">
                <a:latin typeface="+mn-ea"/>
                <a:cs typeface="Times New Roman" panose="02020603050405020304" pitchFamily="18" charset="0"/>
              </a:rPr>
              <a:t>．おわりに</a:t>
            </a:r>
            <a:endParaRPr lang="en-US" altLang="ja-JP" sz="2800" kern="100" dirty="0">
              <a:effectLst/>
              <a:latin typeface="+mn-ea"/>
              <a:cs typeface="Times New Roman" panose="02020603050405020304" pitchFamily="18" charset="0"/>
            </a:endParaRPr>
          </a:p>
        </p:txBody>
      </p:sp>
      <p:sp>
        <p:nvSpPr>
          <p:cNvPr id="6" name="タイトル 1">
            <a:extLst>
              <a:ext uri="{FF2B5EF4-FFF2-40B4-BE49-F238E27FC236}">
                <a16:creationId xmlns:a16="http://schemas.microsoft.com/office/drawing/2014/main" id="{5B31D22B-B76C-AFAA-FB83-D4A377CE7ABC}"/>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n-ea"/>
                <a:ea typeface="+mn-ea"/>
                <a:cs typeface="+mj-cs"/>
              </a:rPr>
              <a:t>目次</a:t>
            </a:r>
          </a:p>
        </p:txBody>
      </p:sp>
      <p:sp>
        <p:nvSpPr>
          <p:cNvPr id="2" name="スライド番号プレースホルダー 1">
            <a:extLst>
              <a:ext uri="{FF2B5EF4-FFF2-40B4-BE49-F238E27FC236}">
                <a16:creationId xmlns:a16="http://schemas.microsoft.com/office/drawing/2014/main" id="{11297106-C2D4-6958-E030-C768919479D7}"/>
              </a:ext>
            </a:extLst>
          </p:cNvPr>
          <p:cNvSpPr>
            <a:spLocks noGrp="1"/>
          </p:cNvSpPr>
          <p:nvPr>
            <p:ph type="sldNum" sz="quarter" idx="12"/>
          </p:nvPr>
        </p:nvSpPr>
        <p:spPr>
          <a:xfrm>
            <a:off x="9448800" y="6511374"/>
            <a:ext cx="2743200" cy="365125"/>
          </a:xfrm>
        </p:spPr>
        <p:txBody>
          <a:bodyPr/>
          <a:lstStyle/>
          <a:p>
            <a:fld id="{26CC2B4A-97AC-4523-B612-441E67B50FCC}" type="slidenum">
              <a:rPr lang="ja-JP" altLang="en-US" smtClean="0"/>
              <a:pPr/>
              <a:t>14</a:t>
            </a:fld>
            <a:endParaRPr lang="ja-JP" altLang="en-US" sz="1400" dirty="0"/>
          </a:p>
        </p:txBody>
      </p:sp>
    </p:spTree>
    <p:extLst>
      <p:ext uri="{BB962C8B-B14F-4D97-AF65-F5344CB8AC3E}">
        <p14:creationId xmlns:p14="http://schemas.microsoft.com/office/powerpoint/2010/main" val="311862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17A6B-9E74-E421-C91A-E9CA242E454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57BBA53-0E8C-A454-A7F0-553E59635ECE}"/>
              </a:ext>
            </a:extLst>
          </p:cNvPr>
          <p:cNvSpPr>
            <a:spLocks noGrp="1"/>
          </p:cNvSpPr>
          <p:nvPr>
            <p:ph type="sldNum" sz="quarter" idx="12"/>
          </p:nvPr>
        </p:nvSpPr>
        <p:spPr/>
        <p:txBody>
          <a:bodyPr/>
          <a:lstStyle/>
          <a:p>
            <a:fld id="{26CC2B4A-97AC-4523-B612-441E67B50FCC}" type="slidenum">
              <a:rPr lang="ja-JP" altLang="en-US" smtClean="0"/>
              <a:pPr/>
              <a:t>15</a:t>
            </a:fld>
            <a:endParaRPr lang="ja-JP" altLang="en-US" sz="1400" dirty="0"/>
          </a:p>
        </p:txBody>
      </p:sp>
      <p:sp>
        <p:nvSpPr>
          <p:cNvPr id="2" name="テキスト ボックス 1">
            <a:extLst>
              <a:ext uri="{FF2B5EF4-FFF2-40B4-BE49-F238E27FC236}">
                <a16:creationId xmlns:a16="http://schemas.microsoft.com/office/drawing/2014/main" id="{B87EC9B5-3391-EA74-95E7-FFFCC5BC5ABA}"/>
              </a:ext>
            </a:extLst>
          </p:cNvPr>
          <p:cNvSpPr txBox="1"/>
          <p:nvPr/>
        </p:nvSpPr>
        <p:spPr>
          <a:xfrm>
            <a:off x="478672" y="1542183"/>
            <a:ext cx="11064240" cy="861774"/>
          </a:xfrm>
          <a:prstGeom prst="rect">
            <a:avLst/>
          </a:prstGeom>
          <a:noFill/>
          <a:ln>
            <a:solidFill>
              <a:schemeClr val="tx1"/>
            </a:solidFill>
          </a:ln>
        </p:spPr>
        <p:txBody>
          <a:bodyPr wrap="square">
            <a:spAutoFit/>
          </a:bodyPr>
          <a:lstStyle/>
          <a:p>
            <a:pPr marL="342900" indent="-342900">
              <a:spcBef>
                <a:spcPts val="600"/>
              </a:spcBef>
              <a:spcAft>
                <a:spcPts val="600"/>
              </a:spcAft>
              <a:buFont typeface="Arial" panose="020B0604020202020204" pitchFamily="34" charset="0"/>
              <a:buChar char="•"/>
            </a:pPr>
            <a:r>
              <a:rPr lang="ja-JP" altLang="en-US" sz="2000" dirty="0">
                <a:latin typeface="+mn-ea"/>
              </a:rPr>
              <a:t>創業</a:t>
            </a:r>
            <a:r>
              <a:rPr lang="en-US" altLang="ja-JP" sz="2000" dirty="0">
                <a:latin typeface="+mn-ea"/>
              </a:rPr>
              <a:t>100</a:t>
            </a:r>
            <a:r>
              <a:rPr lang="ja-JP" altLang="en-US" sz="2000" dirty="0">
                <a:latin typeface="+mn-ea"/>
              </a:rPr>
              <a:t>年の鞄メーカー</a:t>
            </a:r>
            <a:r>
              <a:rPr lang="en-US" altLang="ja-JP" sz="2000" dirty="0">
                <a:latin typeface="+mn-ea"/>
              </a:rPr>
              <a:t>A</a:t>
            </a:r>
            <a:r>
              <a:rPr lang="ja-JP" altLang="en-US" sz="2000" dirty="0">
                <a:latin typeface="+mn-ea"/>
              </a:rPr>
              <a:t>社の</a:t>
            </a:r>
            <a:r>
              <a:rPr lang="en-US" altLang="ja-JP" sz="2000" dirty="0">
                <a:latin typeface="+mn-ea"/>
              </a:rPr>
              <a:t>M&amp;A</a:t>
            </a:r>
            <a:r>
              <a:rPr lang="ja-JP" altLang="en-US" sz="2000" dirty="0">
                <a:latin typeface="+mn-ea"/>
              </a:rPr>
              <a:t>。依頼者は</a:t>
            </a:r>
            <a:r>
              <a:rPr lang="en-US" altLang="ja-JP" sz="2000" dirty="0">
                <a:latin typeface="+mn-ea"/>
              </a:rPr>
              <a:t>4</a:t>
            </a:r>
            <a:r>
              <a:rPr lang="ja-JP" altLang="en-US" sz="2000" dirty="0">
                <a:latin typeface="+mn-ea"/>
              </a:rPr>
              <a:t>代目社長で年齢は</a:t>
            </a:r>
            <a:r>
              <a:rPr lang="en-US" altLang="ja-JP" sz="2000" dirty="0">
                <a:latin typeface="+mn-ea"/>
              </a:rPr>
              <a:t>70</a:t>
            </a:r>
            <a:r>
              <a:rPr lang="ja-JP" altLang="en-US" sz="2000" dirty="0">
                <a:latin typeface="+mn-ea"/>
              </a:rPr>
              <a:t>代</a:t>
            </a:r>
            <a:endParaRPr lang="en-US" altLang="ja-JP" sz="2000" dirty="0">
              <a:latin typeface="+mn-ea"/>
            </a:endParaRPr>
          </a:p>
          <a:p>
            <a:pPr marL="342900" indent="-342900">
              <a:spcBef>
                <a:spcPts val="600"/>
              </a:spcBef>
              <a:spcAft>
                <a:spcPts val="600"/>
              </a:spcAft>
              <a:buFont typeface="Arial" panose="020B0604020202020204" pitchFamily="34" charset="0"/>
              <a:buChar char="•"/>
            </a:pPr>
            <a:r>
              <a:rPr lang="ja-JP" altLang="en-US" sz="2000" dirty="0">
                <a:latin typeface="+mn-ea"/>
              </a:rPr>
              <a:t>売上</a:t>
            </a:r>
            <a:r>
              <a:rPr lang="en-US" altLang="ja-JP" sz="2000" dirty="0">
                <a:latin typeface="+mn-ea"/>
              </a:rPr>
              <a:t>6</a:t>
            </a:r>
            <a:r>
              <a:rPr lang="ja-JP" altLang="en-US" sz="2000" dirty="0">
                <a:latin typeface="+mn-ea"/>
              </a:rPr>
              <a:t>億、営業損失</a:t>
            </a:r>
            <a:r>
              <a:rPr lang="en-US" altLang="ja-JP" sz="2000" dirty="0">
                <a:latin typeface="+mn-ea"/>
              </a:rPr>
              <a:t>1.2</a:t>
            </a:r>
            <a:r>
              <a:rPr lang="ja-JP" altLang="en-US" sz="2000" dirty="0">
                <a:latin typeface="+mn-ea"/>
              </a:rPr>
              <a:t>億、有利子負債</a:t>
            </a:r>
            <a:r>
              <a:rPr lang="en-US" altLang="ja-JP" sz="2000" dirty="0">
                <a:latin typeface="+mn-ea"/>
              </a:rPr>
              <a:t>0</a:t>
            </a:r>
            <a:r>
              <a:rPr lang="ja-JP" altLang="en-US" sz="2000" dirty="0">
                <a:latin typeface="+mn-ea"/>
              </a:rPr>
              <a:t>円、純資産</a:t>
            </a:r>
            <a:r>
              <a:rPr lang="en-US" altLang="ja-JP" sz="2000" dirty="0">
                <a:latin typeface="+mn-ea"/>
              </a:rPr>
              <a:t>10</a:t>
            </a:r>
            <a:r>
              <a:rPr lang="ja-JP" altLang="en-US" sz="2000" dirty="0">
                <a:latin typeface="+mn-ea"/>
              </a:rPr>
              <a:t>億</a:t>
            </a:r>
            <a:endParaRPr lang="en-US" altLang="ja-JP" sz="2000" dirty="0">
              <a:latin typeface="+mn-ea"/>
            </a:endParaRPr>
          </a:p>
        </p:txBody>
      </p:sp>
      <p:sp>
        <p:nvSpPr>
          <p:cNvPr id="5" name="テキスト ボックス 4">
            <a:extLst>
              <a:ext uri="{FF2B5EF4-FFF2-40B4-BE49-F238E27FC236}">
                <a16:creationId xmlns:a16="http://schemas.microsoft.com/office/drawing/2014/main" id="{874543B4-526A-1DFD-7C15-D4BC98643B20}"/>
              </a:ext>
            </a:extLst>
          </p:cNvPr>
          <p:cNvSpPr txBox="1"/>
          <p:nvPr/>
        </p:nvSpPr>
        <p:spPr>
          <a:xfrm>
            <a:off x="403200" y="1040670"/>
            <a:ext cx="1467068" cy="433067"/>
          </a:xfrm>
          <a:prstGeom prst="rect">
            <a:avLst/>
          </a:prstGeom>
          <a:noFill/>
        </p:spPr>
        <p:txBody>
          <a:bodyPr wrap="none" rtlCol="0">
            <a:spAutoFit/>
          </a:bodyPr>
          <a:lstStyle/>
          <a:p>
            <a:pPr algn="l">
              <a:lnSpc>
                <a:spcPts val="2800"/>
              </a:lnSpc>
            </a:pPr>
            <a:r>
              <a:rPr kumimoji="1" lang="ja-JP" altLang="en-US" sz="2000" b="1" dirty="0">
                <a:latin typeface="+mn-ea"/>
              </a:rPr>
              <a:t>■案件概要</a:t>
            </a:r>
          </a:p>
        </p:txBody>
      </p:sp>
      <p:sp>
        <p:nvSpPr>
          <p:cNvPr id="36" name="テキスト ボックス 35">
            <a:extLst>
              <a:ext uri="{FF2B5EF4-FFF2-40B4-BE49-F238E27FC236}">
                <a16:creationId xmlns:a16="http://schemas.microsoft.com/office/drawing/2014/main" id="{0B9B8449-EDC8-7020-F485-CEBEDDF9885B}"/>
              </a:ext>
            </a:extLst>
          </p:cNvPr>
          <p:cNvSpPr txBox="1"/>
          <p:nvPr/>
        </p:nvSpPr>
        <p:spPr>
          <a:xfrm>
            <a:off x="478672" y="3136551"/>
            <a:ext cx="11064240" cy="1938992"/>
          </a:xfrm>
          <a:prstGeom prst="rect">
            <a:avLst/>
          </a:prstGeom>
          <a:noFill/>
          <a:ln>
            <a:solidFill>
              <a:schemeClr val="tx1"/>
            </a:solidFill>
          </a:ln>
        </p:spPr>
        <p:txBody>
          <a:bodyPr wrap="square">
            <a:spAutoFit/>
          </a:bodyPr>
          <a:lstStyle/>
          <a:p>
            <a:pPr>
              <a:spcBef>
                <a:spcPts val="600"/>
              </a:spcBef>
              <a:spcAft>
                <a:spcPts val="600"/>
              </a:spcAft>
            </a:pPr>
            <a:r>
              <a:rPr lang="ja-JP" altLang="en-US" sz="2000" dirty="0">
                <a:latin typeface="+mn-ea"/>
              </a:rPr>
              <a:t>対象会社は</a:t>
            </a:r>
            <a:r>
              <a:rPr lang="en-US" altLang="ja-JP" sz="2000" dirty="0">
                <a:latin typeface="+mn-ea"/>
              </a:rPr>
              <a:t>100</a:t>
            </a:r>
            <a:r>
              <a:rPr lang="ja-JP" altLang="en-US" sz="2000" dirty="0">
                <a:latin typeface="+mn-ea"/>
              </a:rPr>
              <a:t>年以上続く鞄メーカーであったが、</a:t>
            </a:r>
            <a:r>
              <a:rPr lang="en-US" altLang="ja-JP" sz="2000" dirty="0">
                <a:latin typeface="+mn-ea"/>
              </a:rPr>
              <a:t>2018</a:t>
            </a:r>
            <a:r>
              <a:rPr lang="ja-JP" altLang="en-US" sz="2000" dirty="0">
                <a:latin typeface="+mn-ea"/>
              </a:rPr>
              <a:t>年より中国の安価な製品の台頭により、売上が大幅減少。さらにコロナが追い打ちをかけ、</a:t>
            </a:r>
            <a:r>
              <a:rPr lang="en-US" altLang="ja-JP" sz="2000" dirty="0">
                <a:latin typeface="+mn-ea"/>
              </a:rPr>
              <a:t>5</a:t>
            </a:r>
            <a:r>
              <a:rPr lang="ja-JP" altLang="en-US" sz="2000" dirty="0">
                <a:latin typeface="+mn-ea"/>
              </a:rPr>
              <a:t>年にわたり年間平均</a:t>
            </a:r>
            <a:r>
              <a:rPr lang="en-US" altLang="ja-JP" sz="2000" dirty="0">
                <a:latin typeface="+mn-ea"/>
              </a:rPr>
              <a:t>1.5</a:t>
            </a:r>
            <a:r>
              <a:rPr lang="ja-JP" altLang="en-US" sz="2000" dirty="0">
                <a:latin typeface="+mn-ea"/>
              </a:rPr>
              <a:t>億円の営業損失。</a:t>
            </a:r>
            <a:endParaRPr lang="en-US" altLang="ja-JP" sz="2000" dirty="0">
              <a:latin typeface="+mn-ea"/>
            </a:endParaRPr>
          </a:p>
          <a:p>
            <a:pPr>
              <a:spcBef>
                <a:spcPts val="600"/>
              </a:spcBef>
              <a:spcAft>
                <a:spcPts val="600"/>
              </a:spcAft>
            </a:pPr>
            <a:r>
              <a:rPr lang="en-US" altLang="ja-JP" sz="2000" dirty="0">
                <a:latin typeface="+mn-ea"/>
              </a:rPr>
              <a:t>M&amp;A</a:t>
            </a:r>
            <a:r>
              <a:rPr lang="ja-JP" altLang="en-US" sz="2000" dirty="0">
                <a:latin typeface="+mn-ea"/>
              </a:rPr>
              <a:t>の前年に自社倉庫の売却を行い再起をかけたが、気力がなくなってしまい</a:t>
            </a:r>
            <a:r>
              <a:rPr lang="en-US" altLang="ja-JP" sz="2000" dirty="0">
                <a:latin typeface="+mn-ea"/>
              </a:rPr>
              <a:t>M&amp;A</a:t>
            </a:r>
            <a:r>
              <a:rPr lang="ja-JP" altLang="en-US" sz="2000" dirty="0">
                <a:latin typeface="+mn-ea"/>
              </a:rPr>
              <a:t>を決意。</a:t>
            </a:r>
            <a:endParaRPr lang="en-US" altLang="ja-JP" sz="2000" dirty="0">
              <a:latin typeface="+mn-ea"/>
            </a:endParaRPr>
          </a:p>
          <a:p>
            <a:pPr>
              <a:spcBef>
                <a:spcPts val="600"/>
              </a:spcBef>
              <a:spcAft>
                <a:spcPts val="600"/>
              </a:spcAft>
            </a:pPr>
            <a:r>
              <a:rPr lang="ja-JP" altLang="en-US" sz="2000" dirty="0">
                <a:latin typeface="+mn-ea"/>
              </a:rPr>
              <a:t>従業員とブランドを引き継いでくれる買い手を探すものの、買い手が見つからず、</a:t>
            </a:r>
            <a:r>
              <a:rPr lang="en-US" altLang="ja-JP" sz="2000" dirty="0">
                <a:latin typeface="+mn-ea"/>
              </a:rPr>
              <a:t>M&amp;A</a:t>
            </a:r>
            <a:r>
              <a:rPr lang="ja-JP" altLang="en-US" sz="2000" dirty="0">
                <a:latin typeface="+mn-ea"/>
              </a:rPr>
              <a:t>を断念しようとしていたところに廃業支援型</a:t>
            </a:r>
            <a:r>
              <a:rPr lang="en-US" altLang="ja-JP" sz="2000" dirty="0">
                <a:latin typeface="+mn-ea"/>
              </a:rPr>
              <a:t>M&amp;A</a:t>
            </a:r>
            <a:r>
              <a:rPr lang="ja-JP" altLang="en-US" sz="2000" dirty="0">
                <a:latin typeface="+mn-ea"/>
              </a:rPr>
              <a:t>の提案。</a:t>
            </a:r>
            <a:endParaRPr lang="en-US" altLang="ja-JP" sz="2000" dirty="0">
              <a:latin typeface="+mn-ea"/>
            </a:endParaRPr>
          </a:p>
        </p:txBody>
      </p:sp>
      <p:sp>
        <p:nvSpPr>
          <p:cNvPr id="37" name="テキスト ボックス 36">
            <a:extLst>
              <a:ext uri="{FF2B5EF4-FFF2-40B4-BE49-F238E27FC236}">
                <a16:creationId xmlns:a16="http://schemas.microsoft.com/office/drawing/2014/main" id="{2FEA9C10-9759-6259-D5A4-D9412A319010}"/>
              </a:ext>
            </a:extLst>
          </p:cNvPr>
          <p:cNvSpPr txBox="1"/>
          <p:nvPr/>
        </p:nvSpPr>
        <p:spPr>
          <a:xfrm>
            <a:off x="403200" y="2653748"/>
            <a:ext cx="1467068" cy="433067"/>
          </a:xfrm>
          <a:prstGeom prst="rect">
            <a:avLst/>
          </a:prstGeom>
          <a:noFill/>
        </p:spPr>
        <p:txBody>
          <a:bodyPr wrap="none" rtlCol="0">
            <a:spAutoFit/>
          </a:bodyPr>
          <a:lstStyle/>
          <a:p>
            <a:pPr algn="l">
              <a:lnSpc>
                <a:spcPts val="2800"/>
              </a:lnSpc>
            </a:pPr>
            <a:r>
              <a:rPr kumimoji="1" lang="ja-JP" altLang="en-US" sz="2000" b="1" dirty="0">
                <a:latin typeface="+mn-ea"/>
              </a:rPr>
              <a:t>■相談背景</a:t>
            </a:r>
          </a:p>
        </p:txBody>
      </p:sp>
      <p:sp>
        <p:nvSpPr>
          <p:cNvPr id="42" name="タイトル 1">
            <a:extLst>
              <a:ext uri="{FF2B5EF4-FFF2-40B4-BE49-F238E27FC236}">
                <a16:creationId xmlns:a16="http://schemas.microsoft.com/office/drawing/2014/main" id="{279A1B74-E2DC-2F24-CFB7-871BBD37456B}"/>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1" i="0" u="none" strike="noStrike" kern="1200" cap="none" spc="0" normalizeH="0" baseline="0" noProof="0">
                <a:ln>
                  <a:noFill/>
                </a:ln>
                <a:solidFill>
                  <a:prstClr val="black"/>
                </a:solidFill>
                <a:effectLst/>
                <a:uLnTx/>
                <a:uFillTx/>
                <a:latin typeface="+mn-ea"/>
                <a:ea typeface="+mn-ea"/>
                <a:cs typeface="+mj-cs"/>
              </a:rPr>
              <a:t>M&amp;A</a:t>
            </a:r>
            <a:r>
              <a:rPr kumimoji="1" lang="ja-JP" altLang="en-US" sz="2800" b="1" i="0" u="none" strike="noStrike" kern="1200" cap="none" spc="0" normalizeH="0" baseline="0" noProof="0">
                <a:ln>
                  <a:noFill/>
                </a:ln>
                <a:solidFill>
                  <a:prstClr val="black"/>
                </a:solidFill>
                <a:effectLst/>
                <a:uLnTx/>
                <a:uFillTx/>
                <a:latin typeface="+mn-ea"/>
                <a:ea typeface="+mn-ea"/>
                <a:cs typeface="+mj-cs"/>
              </a:rPr>
              <a:t>を活用した事業承継に伴う廃業支援の事例</a:t>
            </a:r>
            <a:endParaRPr kumimoji="1" lang="ja-JP" altLang="en-US" sz="2800" b="1" i="0" u="none" strike="noStrike" kern="1200" cap="none" spc="0" normalizeH="0" baseline="0" noProof="0" dirty="0">
              <a:ln>
                <a:noFill/>
              </a:ln>
              <a:solidFill>
                <a:prstClr val="black"/>
              </a:solidFill>
              <a:effectLst/>
              <a:uLnTx/>
              <a:uFillTx/>
              <a:latin typeface="+mn-ea"/>
              <a:ea typeface="+mn-ea"/>
              <a:cs typeface="+mj-cs"/>
            </a:endParaRPr>
          </a:p>
        </p:txBody>
      </p:sp>
    </p:spTree>
    <p:extLst>
      <p:ext uri="{BB962C8B-B14F-4D97-AF65-F5344CB8AC3E}">
        <p14:creationId xmlns:p14="http://schemas.microsoft.com/office/powerpoint/2010/main" val="277931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6EAEB-9580-F127-A2A2-51331745B287}"/>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6D30D2-9209-1361-09AE-9214DA8D3CFC}"/>
              </a:ext>
            </a:extLst>
          </p:cNvPr>
          <p:cNvSpPr>
            <a:spLocks noGrp="1"/>
          </p:cNvSpPr>
          <p:nvPr>
            <p:ph type="sldNum" sz="quarter" idx="12"/>
          </p:nvPr>
        </p:nvSpPr>
        <p:spPr/>
        <p:txBody>
          <a:bodyPr/>
          <a:lstStyle/>
          <a:p>
            <a:fld id="{26CC2B4A-97AC-4523-B612-441E67B50FCC}" type="slidenum">
              <a:rPr lang="ja-JP" altLang="en-US" smtClean="0"/>
              <a:pPr/>
              <a:t>16</a:t>
            </a:fld>
            <a:endParaRPr lang="ja-JP" altLang="en-US" sz="1400" dirty="0"/>
          </a:p>
        </p:txBody>
      </p:sp>
      <p:sp>
        <p:nvSpPr>
          <p:cNvPr id="7" name="タイトル 1">
            <a:extLst>
              <a:ext uri="{FF2B5EF4-FFF2-40B4-BE49-F238E27FC236}">
                <a16:creationId xmlns:a16="http://schemas.microsoft.com/office/drawing/2014/main" id="{561101C1-3F2B-3B6C-E5AC-E545141DD6AD}"/>
              </a:ext>
            </a:extLst>
          </p:cNvPr>
          <p:cNvSpPr>
            <a:spLocks noGrp="1"/>
          </p:cNvSpPr>
          <p:nvPr>
            <p:ph type="title"/>
          </p:nvPr>
        </p:nvSpPr>
        <p:spPr>
          <a:xfrm>
            <a:off x="403200" y="0"/>
            <a:ext cx="10515600" cy="1325563"/>
          </a:xfrm>
        </p:spPr>
        <p:txBody>
          <a:bodyPr>
            <a:normAutofit/>
          </a:bodyPr>
          <a:lstStyle/>
          <a:p>
            <a:r>
              <a:rPr kumimoji="1" lang="en-US" altLang="ja-JP" sz="2800" b="1" dirty="0">
                <a:latin typeface="+mn-ea"/>
                <a:ea typeface="+mn-ea"/>
              </a:rPr>
              <a:t>M&amp;A</a:t>
            </a:r>
            <a:r>
              <a:rPr kumimoji="1" lang="ja-JP" altLang="en-US" sz="2800" b="1" dirty="0">
                <a:latin typeface="+mn-ea"/>
                <a:ea typeface="+mn-ea"/>
              </a:rPr>
              <a:t>を活用した事業承継に伴う廃業支援の事例</a:t>
            </a:r>
          </a:p>
        </p:txBody>
      </p:sp>
      <p:sp>
        <p:nvSpPr>
          <p:cNvPr id="10" name="テキスト ボックス 9">
            <a:extLst>
              <a:ext uri="{FF2B5EF4-FFF2-40B4-BE49-F238E27FC236}">
                <a16:creationId xmlns:a16="http://schemas.microsoft.com/office/drawing/2014/main" id="{2630556C-3E67-DB17-D156-CB10BCA1883D}"/>
              </a:ext>
            </a:extLst>
          </p:cNvPr>
          <p:cNvSpPr txBox="1"/>
          <p:nvPr/>
        </p:nvSpPr>
        <p:spPr>
          <a:xfrm>
            <a:off x="404582" y="1083914"/>
            <a:ext cx="2185214" cy="451406"/>
          </a:xfrm>
          <a:prstGeom prst="rect">
            <a:avLst/>
          </a:prstGeom>
          <a:noFill/>
        </p:spPr>
        <p:txBody>
          <a:bodyPr wrap="none" rtlCol="0">
            <a:spAutoFit/>
          </a:bodyPr>
          <a:lstStyle/>
          <a:p>
            <a:pPr marL="457200" indent="-457200" algn="l">
              <a:lnSpc>
                <a:spcPts val="2800"/>
              </a:lnSpc>
              <a:buFont typeface="Wingdings" panose="05000000000000000000" pitchFamily="2" charset="2"/>
              <a:buChar char="n"/>
            </a:pPr>
            <a:r>
              <a:rPr kumimoji="1" lang="ja-JP" altLang="en-US" sz="2400" b="1" dirty="0">
                <a:latin typeface="+mn-ea"/>
              </a:rPr>
              <a:t>スキーム図</a:t>
            </a:r>
          </a:p>
        </p:txBody>
      </p:sp>
      <p:sp>
        <p:nvSpPr>
          <p:cNvPr id="5" name="正方形/長方形 4">
            <a:extLst>
              <a:ext uri="{FF2B5EF4-FFF2-40B4-BE49-F238E27FC236}">
                <a16:creationId xmlns:a16="http://schemas.microsoft.com/office/drawing/2014/main" id="{F9196AD9-794D-6C86-900D-D5815CB5F545}"/>
              </a:ext>
            </a:extLst>
          </p:cNvPr>
          <p:cNvSpPr/>
          <p:nvPr/>
        </p:nvSpPr>
        <p:spPr>
          <a:xfrm>
            <a:off x="1091748" y="1584000"/>
            <a:ext cx="1468825" cy="39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a:t>
            </a:r>
            <a:r>
              <a:rPr kumimoji="1" lang="ja-JP" altLang="en-US" b="1" dirty="0">
                <a:solidFill>
                  <a:schemeClr val="tx1"/>
                </a:solidFill>
              </a:rPr>
              <a:t>社オーナー</a:t>
            </a:r>
          </a:p>
        </p:txBody>
      </p:sp>
      <p:sp>
        <p:nvSpPr>
          <p:cNvPr id="6" name="正方形/長方形 5">
            <a:extLst>
              <a:ext uri="{FF2B5EF4-FFF2-40B4-BE49-F238E27FC236}">
                <a16:creationId xmlns:a16="http://schemas.microsoft.com/office/drawing/2014/main" id="{24789E1B-FE1C-2E23-482C-6FDB8897EE77}"/>
              </a:ext>
            </a:extLst>
          </p:cNvPr>
          <p:cNvSpPr/>
          <p:nvPr/>
        </p:nvSpPr>
        <p:spPr>
          <a:xfrm>
            <a:off x="2788610" y="1584000"/>
            <a:ext cx="1025103" cy="39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買主</a:t>
            </a:r>
          </a:p>
        </p:txBody>
      </p:sp>
      <p:sp>
        <p:nvSpPr>
          <p:cNvPr id="9" name="テキスト ボックス 8">
            <a:extLst>
              <a:ext uri="{FF2B5EF4-FFF2-40B4-BE49-F238E27FC236}">
                <a16:creationId xmlns:a16="http://schemas.microsoft.com/office/drawing/2014/main" id="{909DB33C-F212-0231-6CD9-B49C49004833}"/>
              </a:ext>
            </a:extLst>
          </p:cNvPr>
          <p:cNvSpPr txBox="1"/>
          <p:nvPr/>
        </p:nvSpPr>
        <p:spPr>
          <a:xfrm>
            <a:off x="1414046" y="3464403"/>
            <a:ext cx="825284" cy="433067"/>
          </a:xfrm>
          <a:prstGeom prst="rect">
            <a:avLst/>
          </a:prstGeom>
          <a:solidFill>
            <a:schemeClr val="accent1">
              <a:lumMod val="40000"/>
              <a:lumOff val="60000"/>
            </a:schemeClr>
          </a:solidFill>
        </p:spPr>
        <p:txBody>
          <a:bodyPr wrap="square" rtlCol="0">
            <a:spAutoFit/>
          </a:bodyPr>
          <a:lstStyle/>
          <a:p>
            <a:pPr algn="ctr">
              <a:lnSpc>
                <a:spcPts val="2800"/>
              </a:lnSpc>
            </a:pPr>
            <a:r>
              <a:rPr kumimoji="1" lang="en-US" altLang="ja-JP" sz="2000" b="1" dirty="0">
                <a:latin typeface="+mn-ea"/>
              </a:rPr>
              <a:t>A</a:t>
            </a:r>
            <a:r>
              <a:rPr kumimoji="1" lang="ja-JP" altLang="en-US" sz="2000" b="1" dirty="0">
                <a:latin typeface="+mn-ea"/>
              </a:rPr>
              <a:t>社</a:t>
            </a:r>
          </a:p>
        </p:txBody>
      </p:sp>
      <p:sp>
        <p:nvSpPr>
          <p:cNvPr id="12" name="矢印: 左 11">
            <a:extLst>
              <a:ext uri="{FF2B5EF4-FFF2-40B4-BE49-F238E27FC236}">
                <a16:creationId xmlns:a16="http://schemas.microsoft.com/office/drawing/2014/main" id="{4530FCDC-833B-DB31-75DF-4A8A520F623F}"/>
              </a:ext>
            </a:extLst>
          </p:cNvPr>
          <p:cNvSpPr/>
          <p:nvPr/>
        </p:nvSpPr>
        <p:spPr>
          <a:xfrm rot="10800000">
            <a:off x="2255388" y="2295065"/>
            <a:ext cx="700929" cy="194679"/>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96BC0D7-0CA2-11EA-E7B7-2C328E0F4329}"/>
              </a:ext>
            </a:extLst>
          </p:cNvPr>
          <p:cNvSpPr txBox="1"/>
          <p:nvPr/>
        </p:nvSpPr>
        <p:spPr>
          <a:xfrm>
            <a:off x="1891159" y="2666759"/>
            <a:ext cx="1338828" cy="425950"/>
          </a:xfrm>
          <a:prstGeom prst="rect">
            <a:avLst/>
          </a:prstGeom>
          <a:noFill/>
        </p:spPr>
        <p:txBody>
          <a:bodyPr wrap="none" rtlCol="0">
            <a:spAutoFit/>
          </a:bodyPr>
          <a:lstStyle/>
          <a:p>
            <a:pPr algn="l">
              <a:lnSpc>
                <a:spcPts val="2800"/>
              </a:lnSpc>
            </a:pPr>
            <a:r>
              <a:rPr lang="ja-JP" altLang="en-US" b="1" dirty="0">
                <a:latin typeface="+mn-ea"/>
              </a:rPr>
              <a:t>①</a:t>
            </a:r>
            <a:r>
              <a:rPr kumimoji="1" lang="ja-JP" altLang="en-US" b="1" dirty="0">
                <a:latin typeface="+mn-ea"/>
              </a:rPr>
              <a:t>株式譲渡</a:t>
            </a:r>
          </a:p>
        </p:txBody>
      </p:sp>
      <p:pic>
        <p:nvPicPr>
          <p:cNvPr id="17" name="グラフィックス 16" descr="男性のプロフィール 単色塗りつぶし">
            <a:extLst>
              <a:ext uri="{FF2B5EF4-FFF2-40B4-BE49-F238E27FC236}">
                <a16:creationId xmlns:a16="http://schemas.microsoft.com/office/drawing/2014/main" id="{D10F5599-1603-096B-76D4-40812AF57E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7406" y="2076520"/>
            <a:ext cx="552006" cy="552006"/>
          </a:xfrm>
          <a:prstGeom prst="rect">
            <a:avLst/>
          </a:prstGeom>
        </p:spPr>
      </p:pic>
      <p:cxnSp>
        <p:nvCxnSpPr>
          <p:cNvPr id="19" name="直線コネクタ 18">
            <a:extLst>
              <a:ext uri="{FF2B5EF4-FFF2-40B4-BE49-F238E27FC236}">
                <a16:creationId xmlns:a16="http://schemas.microsoft.com/office/drawing/2014/main" id="{5A905E54-59D9-8A4B-9EFC-2F5CCD8A4070}"/>
              </a:ext>
            </a:extLst>
          </p:cNvPr>
          <p:cNvCxnSpPr>
            <a:cxnSpLocks/>
            <a:stCxn id="17" idx="2"/>
            <a:endCxn id="9" idx="0"/>
          </p:cNvCxnSpPr>
          <p:nvPr/>
        </p:nvCxnSpPr>
        <p:spPr>
          <a:xfrm>
            <a:off x="1823409" y="2628526"/>
            <a:ext cx="3279" cy="835877"/>
          </a:xfrm>
          <a:prstGeom prst="line">
            <a:avLst/>
          </a:prstGeom>
        </p:spPr>
        <p:style>
          <a:lnRef idx="1">
            <a:schemeClr val="accent1"/>
          </a:lnRef>
          <a:fillRef idx="0">
            <a:schemeClr val="accent1"/>
          </a:fillRef>
          <a:effectRef idx="0">
            <a:schemeClr val="accent1"/>
          </a:effectRef>
          <a:fontRef idx="minor">
            <a:schemeClr val="tx1"/>
          </a:fontRef>
        </p:style>
      </p:cxnSp>
      <p:pic>
        <p:nvPicPr>
          <p:cNvPr id="39" name="グラフィックス 38" descr="建物 単色塗りつぶし">
            <a:extLst>
              <a:ext uri="{FF2B5EF4-FFF2-40B4-BE49-F238E27FC236}">
                <a16:creationId xmlns:a16="http://schemas.microsoft.com/office/drawing/2014/main" id="{5730578F-2AD4-9020-6FCF-432EC7CED4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04959" y="2081831"/>
            <a:ext cx="521682" cy="560870"/>
          </a:xfrm>
          <a:prstGeom prst="rect">
            <a:avLst/>
          </a:prstGeom>
        </p:spPr>
      </p:pic>
      <p:grpSp>
        <p:nvGrpSpPr>
          <p:cNvPr id="58" name="グループ化 57">
            <a:extLst>
              <a:ext uri="{FF2B5EF4-FFF2-40B4-BE49-F238E27FC236}">
                <a16:creationId xmlns:a16="http://schemas.microsoft.com/office/drawing/2014/main" id="{61BF4854-35C1-939D-E243-7661720D0FC4}"/>
              </a:ext>
            </a:extLst>
          </p:cNvPr>
          <p:cNvGrpSpPr/>
          <p:nvPr/>
        </p:nvGrpSpPr>
        <p:grpSpPr>
          <a:xfrm>
            <a:off x="4428308" y="1584000"/>
            <a:ext cx="2776655" cy="2313470"/>
            <a:chOff x="4428308" y="1584000"/>
            <a:chExt cx="2776655" cy="2313470"/>
          </a:xfrm>
        </p:grpSpPr>
        <p:sp>
          <p:nvSpPr>
            <p:cNvPr id="24" name="正方形/長方形 23">
              <a:extLst>
                <a:ext uri="{FF2B5EF4-FFF2-40B4-BE49-F238E27FC236}">
                  <a16:creationId xmlns:a16="http://schemas.microsoft.com/office/drawing/2014/main" id="{5AEA6B31-7BF6-6834-BC8A-7B46AAC916B8}"/>
                </a:ext>
              </a:extLst>
            </p:cNvPr>
            <p:cNvSpPr/>
            <p:nvPr/>
          </p:nvSpPr>
          <p:spPr>
            <a:xfrm>
              <a:off x="4428308" y="1584000"/>
              <a:ext cx="1468825" cy="39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買主</a:t>
              </a:r>
            </a:p>
          </p:txBody>
        </p:sp>
        <p:sp>
          <p:nvSpPr>
            <p:cNvPr id="25" name="正方形/長方形 24">
              <a:extLst>
                <a:ext uri="{FF2B5EF4-FFF2-40B4-BE49-F238E27FC236}">
                  <a16:creationId xmlns:a16="http://schemas.microsoft.com/office/drawing/2014/main" id="{1DE8727E-14C7-2B82-C8FF-5E26FA2CAA1C}"/>
                </a:ext>
              </a:extLst>
            </p:cNvPr>
            <p:cNvSpPr/>
            <p:nvPr/>
          </p:nvSpPr>
          <p:spPr>
            <a:xfrm>
              <a:off x="6124279" y="1584000"/>
              <a:ext cx="1080684" cy="39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同業</a:t>
              </a:r>
              <a:r>
                <a:rPr kumimoji="1" lang="en-US" altLang="ja-JP" b="1" dirty="0">
                  <a:solidFill>
                    <a:schemeClr val="tx1"/>
                  </a:solidFill>
                </a:rPr>
                <a:t>B</a:t>
              </a:r>
              <a:r>
                <a:rPr kumimoji="1" lang="ja-JP" altLang="en-US" b="1" dirty="0">
                  <a:solidFill>
                    <a:schemeClr val="tx1"/>
                  </a:solidFill>
                </a:rPr>
                <a:t>社</a:t>
              </a:r>
            </a:p>
          </p:txBody>
        </p:sp>
        <p:sp>
          <p:nvSpPr>
            <p:cNvPr id="27" name="矢印: 左 26">
              <a:extLst>
                <a:ext uri="{FF2B5EF4-FFF2-40B4-BE49-F238E27FC236}">
                  <a16:creationId xmlns:a16="http://schemas.microsoft.com/office/drawing/2014/main" id="{5E04BE08-E8FE-39E4-1D5A-BE4FFE081A0C}"/>
                </a:ext>
              </a:extLst>
            </p:cNvPr>
            <p:cNvSpPr/>
            <p:nvPr/>
          </p:nvSpPr>
          <p:spPr>
            <a:xfrm rot="10800000">
              <a:off x="5613100" y="2325202"/>
              <a:ext cx="700929" cy="194679"/>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D07BAA7-D6F2-3A41-E465-7FB5F594003E}"/>
                </a:ext>
              </a:extLst>
            </p:cNvPr>
            <p:cNvSpPr txBox="1"/>
            <p:nvPr/>
          </p:nvSpPr>
          <p:spPr>
            <a:xfrm>
              <a:off x="5408658" y="2683246"/>
              <a:ext cx="1107996" cy="785023"/>
            </a:xfrm>
            <a:prstGeom prst="rect">
              <a:avLst/>
            </a:prstGeom>
            <a:noFill/>
          </p:spPr>
          <p:txBody>
            <a:bodyPr wrap="none" rtlCol="0">
              <a:spAutoFit/>
            </a:bodyPr>
            <a:lstStyle/>
            <a:p>
              <a:pPr algn="ctr">
                <a:lnSpc>
                  <a:spcPts val="2800"/>
                </a:lnSpc>
              </a:pPr>
              <a:r>
                <a:rPr kumimoji="1" lang="ja-JP" altLang="en-US" b="1" dirty="0">
                  <a:latin typeface="+mn-ea"/>
                </a:rPr>
                <a:t>②</a:t>
              </a:r>
              <a:r>
                <a:rPr lang="ja-JP" altLang="en-US" b="1" dirty="0">
                  <a:latin typeface="+mn-ea"/>
                </a:rPr>
                <a:t>一部</a:t>
              </a:r>
              <a:endParaRPr lang="en-US" altLang="ja-JP" b="1" dirty="0">
                <a:latin typeface="+mn-ea"/>
              </a:endParaRPr>
            </a:p>
            <a:p>
              <a:pPr algn="ctr">
                <a:lnSpc>
                  <a:spcPts val="2800"/>
                </a:lnSpc>
              </a:pPr>
              <a:r>
                <a:rPr lang="ja-JP" altLang="en-US" b="1" dirty="0">
                  <a:latin typeface="+mn-ea"/>
                </a:rPr>
                <a:t>事業譲渡</a:t>
              </a:r>
              <a:endParaRPr kumimoji="1" lang="ja-JP" altLang="en-US" b="1" dirty="0">
                <a:latin typeface="+mn-ea"/>
              </a:endParaRPr>
            </a:p>
          </p:txBody>
        </p:sp>
        <p:pic>
          <p:nvPicPr>
            <p:cNvPr id="29" name="グラフィックス 28" descr="男性のプロフィール 単色塗りつぶし">
              <a:extLst>
                <a:ext uri="{FF2B5EF4-FFF2-40B4-BE49-F238E27FC236}">
                  <a16:creationId xmlns:a16="http://schemas.microsoft.com/office/drawing/2014/main" id="{FB61D201-38E3-26EF-B5DF-362D2DB57AC5}"/>
                </a:ext>
              </a:extLst>
            </p:cNvPr>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6388618" y="2090695"/>
              <a:ext cx="552006" cy="552006"/>
            </a:xfrm>
            <a:prstGeom prst="rect">
              <a:avLst/>
            </a:prstGeom>
          </p:spPr>
        </p:pic>
        <p:sp>
          <p:nvSpPr>
            <p:cNvPr id="41" name="テキスト ボックス 40">
              <a:extLst>
                <a:ext uri="{FF2B5EF4-FFF2-40B4-BE49-F238E27FC236}">
                  <a16:creationId xmlns:a16="http://schemas.microsoft.com/office/drawing/2014/main" id="{26A14808-832E-989F-826B-D81D6654A721}"/>
                </a:ext>
              </a:extLst>
            </p:cNvPr>
            <p:cNvSpPr txBox="1"/>
            <p:nvPr/>
          </p:nvSpPr>
          <p:spPr>
            <a:xfrm>
              <a:off x="4771774" y="3464403"/>
              <a:ext cx="825284" cy="433067"/>
            </a:xfrm>
            <a:prstGeom prst="rect">
              <a:avLst/>
            </a:prstGeom>
            <a:solidFill>
              <a:schemeClr val="accent1">
                <a:lumMod val="40000"/>
                <a:lumOff val="60000"/>
              </a:schemeClr>
            </a:solidFill>
          </p:spPr>
          <p:txBody>
            <a:bodyPr wrap="square" rtlCol="0">
              <a:spAutoFit/>
            </a:bodyPr>
            <a:lstStyle/>
            <a:p>
              <a:pPr algn="ctr">
                <a:lnSpc>
                  <a:spcPts val="2800"/>
                </a:lnSpc>
              </a:pPr>
              <a:r>
                <a:rPr kumimoji="1" lang="en-US" altLang="ja-JP" sz="2000" b="1" dirty="0">
                  <a:latin typeface="+mn-ea"/>
                </a:rPr>
                <a:t>A</a:t>
              </a:r>
              <a:r>
                <a:rPr kumimoji="1" lang="ja-JP" altLang="en-US" sz="2000" b="1" dirty="0">
                  <a:latin typeface="+mn-ea"/>
                </a:rPr>
                <a:t>社</a:t>
              </a:r>
            </a:p>
          </p:txBody>
        </p:sp>
        <p:cxnSp>
          <p:nvCxnSpPr>
            <p:cNvPr id="42" name="直線コネクタ 41">
              <a:extLst>
                <a:ext uri="{FF2B5EF4-FFF2-40B4-BE49-F238E27FC236}">
                  <a16:creationId xmlns:a16="http://schemas.microsoft.com/office/drawing/2014/main" id="{E9293727-27DF-AD6A-905A-C3319335CC03}"/>
                </a:ext>
              </a:extLst>
            </p:cNvPr>
            <p:cNvCxnSpPr>
              <a:cxnSpLocks/>
              <a:stCxn id="43" idx="2"/>
              <a:endCxn id="41" idx="0"/>
            </p:cNvCxnSpPr>
            <p:nvPr/>
          </p:nvCxnSpPr>
          <p:spPr>
            <a:xfrm flipH="1">
              <a:off x="5184416" y="2612377"/>
              <a:ext cx="3862" cy="852026"/>
            </a:xfrm>
            <a:prstGeom prst="line">
              <a:avLst/>
            </a:prstGeom>
          </p:spPr>
          <p:style>
            <a:lnRef idx="1">
              <a:schemeClr val="accent1"/>
            </a:lnRef>
            <a:fillRef idx="0">
              <a:schemeClr val="accent1"/>
            </a:fillRef>
            <a:effectRef idx="0">
              <a:schemeClr val="accent1"/>
            </a:effectRef>
            <a:fontRef idx="minor">
              <a:schemeClr val="tx1"/>
            </a:fontRef>
          </p:style>
        </p:cxnSp>
        <p:pic>
          <p:nvPicPr>
            <p:cNvPr id="43" name="グラフィックス 42" descr="建物 単色塗りつぶし">
              <a:extLst>
                <a:ext uri="{FF2B5EF4-FFF2-40B4-BE49-F238E27FC236}">
                  <a16:creationId xmlns:a16="http://schemas.microsoft.com/office/drawing/2014/main" id="{449B9B0C-F1BF-DC96-4A91-28A864F529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7437" y="2090695"/>
              <a:ext cx="521682" cy="521682"/>
            </a:xfrm>
            <a:prstGeom prst="rect">
              <a:avLst/>
            </a:prstGeom>
          </p:spPr>
        </p:pic>
      </p:grpSp>
      <p:grpSp>
        <p:nvGrpSpPr>
          <p:cNvPr id="59" name="グループ化 58">
            <a:extLst>
              <a:ext uri="{FF2B5EF4-FFF2-40B4-BE49-F238E27FC236}">
                <a16:creationId xmlns:a16="http://schemas.microsoft.com/office/drawing/2014/main" id="{0A81D3FD-3788-A1ED-402E-E28466C0321B}"/>
              </a:ext>
            </a:extLst>
          </p:cNvPr>
          <p:cNvGrpSpPr/>
          <p:nvPr/>
        </p:nvGrpSpPr>
        <p:grpSpPr>
          <a:xfrm>
            <a:off x="8542144" y="1571361"/>
            <a:ext cx="2162657" cy="2775782"/>
            <a:chOff x="8615297" y="1584000"/>
            <a:chExt cx="2162657" cy="2775782"/>
          </a:xfrm>
        </p:grpSpPr>
        <p:sp>
          <p:nvSpPr>
            <p:cNvPr id="45" name="正方形/長方形 44">
              <a:extLst>
                <a:ext uri="{FF2B5EF4-FFF2-40B4-BE49-F238E27FC236}">
                  <a16:creationId xmlns:a16="http://schemas.microsoft.com/office/drawing/2014/main" id="{26F576E4-FDCE-A8E9-EFA8-47FD19B2D421}"/>
                </a:ext>
              </a:extLst>
            </p:cNvPr>
            <p:cNvSpPr/>
            <p:nvPr/>
          </p:nvSpPr>
          <p:spPr>
            <a:xfrm>
              <a:off x="8615297" y="1584000"/>
              <a:ext cx="1468825" cy="39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買主</a:t>
              </a:r>
            </a:p>
          </p:txBody>
        </p:sp>
        <p:sp>
          <p:nvSpPr>
            <p:cNvPr id="47" name="矢印: 左 46">
              <a:extLst>
                <a:ext uri="{FF2B5EF4-FFF2-40B4-BE49-F238E27FC236}">
                  <a16:creationId xmlns:a16="http://schemas.microsoft.com/office/drawing/2014/main" id="{79DD78DC-45A8-7CFD-547D-6D587083FA3D}"/>
                </a:ext>
              </a:extLst>
            </p:cNvPr>
            <p:cNvSpPr/>
            <p:nvPr/>
          </p:nvSpPr>
          <p:spPr>
            <a:xfrm rot="10800000">
              <a:off x="9974391" y="3670745"/>
              <a:ext cx="700929" cy="194679"/>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EAB7A77F-1321-80FA-B389-207647D1F8D2}"/>
                </a:ext>
              </a:extLst>
            </p:cNvPr>
            <p:cNvSpPr txBox="1"/>
            <p:nvPr/>
          </p:nvSpPr>
          <p:spPr>
            <a:xfrm>
              <a:off x="9538514" y="2840752"/>
              <a:ext cx="877163" cy="425950"/>
            </a:xfrm>
            <a:prstGeom prst="rect">
              <a:avLst/>
            </a:prstGeom>
            <a:noFill/>
          </p:spPr>
          <p:txBody>
            <a:bodyPr wrap="none" rtlCol="0">
              <a:spAutoFit/>
            </a:bodyPr>
            <a:lstStyle/>
            <a:p>
              <a:pPr algn="ctr">
                <a:lnSpc>
                  <a:spcPts val="2800"/>
                </a:lnSpc>
              </a:pPr>
              <a:r>
                <a:rPr lang="ja-JP" altLang="en-US" b="1" dirty="0">
                  <a:latin typeface="+mn-ea"/>
                </a:rPr>
                <a:t>③</a:t>
              </a:r>
              <a:r>
                <a:rPr kumimoji="1" lang="ja-JP" altLang="en-US" b="1" dirty="0">
                  <a:latin typeface="+mn-ea"/>
                </a:rPr>
                <a:t>配当</a:t>
              </a:r>
              <a:endParaRPr lang="en-US" altLang="ja-JP" b="1" dirty="0">
                <a:latin typeface="+mn-ea"/>
              </a:endParaRPr>
            </a:p>
          </p:txBody>
        </p:sp>
        <p:sp>
          <p:nvSpPr>
            <p:cNvPr id="50" name="テキスト ボックス 49">
              <a:extLst>
                <a:ext uri="{FF2B5EF4-FFF2-40B4-BE49-F238E27FC236}">
                  <a16:creationId xmlns:a16="http://schemas.microsoft.com/office/drawing/2014/main" id="{B89E39B6-08C5-36BD-FE2F-71A70A2B82AB}"/>
                </a:ext>
              </a:extLst>
            </p:cNvPr>
            <p:cNvSpPr txBox="1"/>
            <p:nvPr/>
          </p:nvSpPr>
          <p:spPr>
            <a:xfrm>
              <a:off x="8958763" y="3464403"/>
              <a:ext cx="825284" cy="433067"/>
            </a:xfrm>
            <a:prstGeom prst="rect">
              <a:avLst/>
            </a:prstGeom>
            <a:solidFill>
              <a:schemeClr val="accent1">
                <a:lumMod val="40000"/>
                <a:lumOff val="60000"/>
              </a:schemeClr>
            </a:solidFill>
          </p:spPr>
          <p:txBody>
            <a:bodyPr wrap="square" rtlCol="0">
              <a:spAutoFit/>
            </a:bodyPr>
            <a:lstStyle/>
            <a:p>
              <a:pPr algn="ctr">
                <a:lnSpc>
                  <a:spcPts val="2800"/>
                </a:lnSpc>
              </a:pPr>
              <a:r>
                <a:rPr kumimoji="1" lang="en-US" altLang="ja-JP" sz="2000" b="1" dirty="0">
                  <a:latin typeface="+mn-ea"/>
                </a:rPr>
                <a:t>A</a:t>
              </a:r>
              <a:r>
                <a:rPr kumimoji="1" lang="ja-JP" altLang="en-US" sz="2000" b="1" dirty="0">
                  <a:latin typeface="+mn-ea"/>
                </a:rPr>
                <a:t>社</a:t>
              </a:r>
            </a:p>
          </p:txBody>
        </p:sp>
        <p:cxnSp>
          <p:nvCxnSpPr>
            <p:cNvPr id="51" name="直線コネクタ 50">
              <a:extLst>
                <a:ext uri="{FF2B5EF4-FFF2-40B4-BE49-F238E27FC236}">
                  <a16:creationId xmlns:a16="http://schemas.microsoft.com/office/drawing/2014/main" id="{079D5755-A205-9FD8-762C-4273FCD5AA2E}"/>
                </a:ext>
              </a:extLst>
            </p:cNvPr>
            <p:cNvCxnSpPr>
              <a:cxnSpLocks/>
              <a:stCxn id="52" idx="2"/>
              <a:endCxn id="50" idx="0"/>
            </p:cNvCxnSpPr>
            <p:nvPr/>
          </p:nvCxnSpPr>
          <p:spPr>
            <a:xfrm flipH="1">
              <a:off x="9371405" y="2612377"/>
              <a:ext cx="3862" cy="852026"/>
            </a:xfrm>
            <a:prstGeom prst="line">
              <a:avLst/>
            </a:prstGeom>
          </p:spPr>
          <p:style>
            <a:lnRef idx="1">
              <a:schemeClr val="accent1"/>
            </a:lnRef>
            <a:fillRef idx="0">
              <a:schemeClr val="accent1"/>
            </a:fillRef>
            <a:effectRef idx="0">
              <a:schemeClr val="accent1"/>
            </a:effectRef>
            <a:fontRef idx="minor">
              <a:schemeClr val="tx1"/>
            </a:fontRef>
          </p:style>
        </p:cxnSp>
        <p:pic>
          <p:nvPicPr>
            <p:cNvPr id="52" name="グラフィックス 51" descr="建物 単色塗りつぶし">
              <a:extLst>
                <a:ext uri="{FF2B5EF4-FFF2-40B4-BE49-F238E27FC236}">
                  <a16:creationId xmlns:a16="http://schemas.microsoft.com/office/drawing/2014/main" id="{F6EDE7E5-1C46-C5DD-8849-727E9F67C6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4426" y="2090695"/>
              <a:ext cx="521682" cy="521682"/>
            </a:xfrm>
            <a:prstGeom prst="rect">
              <a:avLst/>
            </a:prstGeom>
          </p:spPr>
        </p:pic>
        <p:sp>
          <p:nvSpPr>
            <p:cNvPr id="53" name="矢印: 左 52">
              <a:extLst>
                <a:ext uri="{FF2B5EF4-FFF2-40B4-BE49-F238E27FC236}">
                  <a16:creationId xmlns:a16="http://schemas.microsoft.com/office/drawing/2014/main" id="{86062411-82FA-5766-D598-32A9D4A67EEA}"/>
                </a:ext>
              </a:extLst>
            </p:cNvPr>
            <p:cNvSpPr/>
            <p:nvPr/>
          </p:nvSpPr>
          <p:spPr>
            <a:xfrm rot="5400000">
              <a:off x="9155757" y="2941050"/>
              <a:ext cx="700929" cy="194679"/>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0C506885-0546-3D80-744F-EC379C0B0C9C}"/>
                </a:ext>
              </a:extLst>
            </p:cNvPr>
            <p:cNvSpPr txBox="1"/>
            <p:nvPr/>
          </p:nvSpPr>
          <p:spPr>
            <a:xfrm>
              <a:off x="9900791" y="3933832"/>
              <a:ext cx="877163" cy="425950"/>
            </a:xfrm>
            <a:prstGeom prst="rect">
              <a:avLst/>
            </a:prstGeom>
            <a:noFill/>
          </p:spPr>
          <p:txBody>
            <a:bodyPr wrap="none" rtlCol="0">
              <a:spAutoFit/>
            </a:bodyPr>
            <a:lstStyle/>
            <a:p>
              <a:pPr algn="ctr">
                <a:lnSpc>
                  <a:spcPts val="2800"/>
                </a:lnSpc>
              </a:pPr>
              <a:r>
                <a:rPr kumimoji="1" lang="ja-JP" altLang="en-US" b="1" dirty="0">
                  <a:latin typeface="+mn-ea"/>
                </a:rPr>
                <a:t>④清算</a:t>
              </a:r>
              <a:endParaRPr lang="en-US" altLang="ja-JP" b="1" dirty="0">
                <a:latin typeface="+mn-ea"/>
              </a:endParaRPr>
            </a:p>
          </p:txBody>
        </p:sp>
      </p:grpSp>
      <p:sp>
        <p:nvSpPr>
          <p:cNvPr id="60" name="正方形/長方形 59">
            <a:extLst>
              <a:ext uri="{FF2B5EF4-FFF2-40B4-BE49-F238E27FC236}">
                <a16:creationId xmlns:a16="http://schemas.microsoft.com/office/drawing/2014/main" id="{CCBFE0F9-4A8D-A4A2-9703-45C7F16126C3}"/>
              </a:ext>
            </a:extLst>
          </p:cNvPr>
          <p:cNvSpPr/>
          <p:nvPr/>
        </p:nvSpPr>
        <p:spPr>
          <a:xfrm>
            <a:off x="883749" y="1512579"/>
            <a:ext cx="3261088" cy="302634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5029D30D-3EA8-37CC-B603-0B4EAE98745E}"/>
              </a:ext>
            </a:extLst>
          </p:cNvPr>
          <p:cNvSpPr/>
          <p:nvPr/>
        </p:nvSpPr>
        <p:spPr>
          <a:xfrm>
            <a:off x="4394398" y="1512579"/>
            <a:ext cx="3261088" cy="302634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5CFDC2CB-D858-E861-3A16-F851F31BB0B6}"/>
              </a:ext>
            </a:extLst>
          </p:cNvPr>
          <p:cNvSpPr/>
          <p:nvPr/>
        </p:nvSpPr>
        <p:spPr>
          <a:xfrm>
            <a:off x="7839164" y="1512579"/>
            <a:ext cx="3261088" cy="302634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3" name="矢印: 右 62">
            <a:extLst>
              <a:ext uri="{FF2B5EF4-FFF2-40B4-BE49-F238E27FC236}">
                <a16:creationId xmlns:a16="http://schemas.microsoft.com/office/drawing/2014/main" id="{4310936B-076F-C942-43D1-62BF69C88E98}"/>
              </a:ext>
            </a:extLst>
          </p:cNvPr>
          <p:cNvSpPr/>
          <p:nvPr/>
        </p:nvSpPr>
        <p:spPr>
          <a:xfrm>
            <a:off x="4025560" y="2828113"/>
            <a:ext cx="48853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右 63">
            <a:extLst>
              <a:ext uri="{FF2B5EF4-FFF2-40B4-BE49-F238E27FC236}">
                <a16:creationId xmlns:a16="http://schemas.microsoft.com/office/drawing/2014/main" id="{C88F5830-EF89-CFF6-F8BD-FED432636507}"/>
              </a:ext>
            </a:extLst>
          </p:cNvPr>
          <p:cNvSpPr/>
          <p:nvPr/>
        </p:nvSpPr>
        <p:spPr>
          <a:xfrm>
            <a:off x="7498353" y="2879734"/>
            <a:ext cx="48853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8626BE37-8E63-F279-A7B8-F0B64A805315}"/>
              </a:ext>
            </a:extLst>
          </p:cNvPr>
          <p:cNvSpPr txBox="1"/>
          <p:nvPr/>
        </p:nvSpPr>
        <p:spPr>
          <a:xfrm>
            <a:off x="876540" y="4628278"/>
            <a:ext cx="3261088" cy="1144096"/>
          </a:xfrm>
          <a:prstGeom prst="rect">
            <a:avLst/>
          </a:prstGeom>
          <a:noFill/>
          <a:ln>
            <a:solidFill>
              <a:schemeClr val="tx1"/>
            </a:solidFill>
          </a:ln>
        </p:spPr>
        <p:txBody>
          <a:bodyPr wrap="square" rtlCol="0">
            <a:spAutoFit/>
          </a:bodyPr>
          <a:lstStyle/>
          <a:p>
            <a:pPr>
              <a:lnSpc>
                <a:spcPts val="2800"/>
              </a:lnSpc>
            </a:pPr>
            <a:r>
              <a:rPr kumimoji="1" lang="ja-JP" altLang="en-US" b="1" dirty="0">
                <a:latin typeface="+mn-ea"/>
              </a:rPr>
              <a:t>事業・従業員などそのままの状態で株式譲渡</a:t>
            </a:r>
            <a:endParaRPr kumimoji="1" lang="en-US" altLang="ja-JP" b="1" dirty="0">
              <a:latin typeface="+mn-ea"/>
            </a:endParaRPr>
          </a:p>
          <a:p>
            <a:pPr algn="l">
              <a:lnSpc>
                <a:spcPts val="2800"/>
              </a:lnSpc>
            </a:pPr>
            <a:endParaRPr kumimoji="1" lang="ja-JP" altLang="en-US" b="1" dirty="0">
              <a:latin typeface="+mn-ea"/>
            </a:endParaRPr>
          </a:p>
        </p:txBody>
      </p:sp>
      <p:sp>
        <p:nvSpPr>
          <p:cNvPr id="76" name="テキスト ボックス 75">
            <a:extLst>
              <a:ext uri="{FF2B5EF4-FFF2-40B4-BE49-F238E27FC236}">
                <a16:creationId xmlns:a16="http://schemas.microsoft.com/office/drawing/2014/main" id="{B2222540-ECEF-E41D-A556-98165333E085}"/>
              </a:ext>
            </a:extLst>
          </p:cNvPr>
          <p:cNvSpPr txBox="1"/>
          <p:nvPr/>
        </p:nvSpPr>
        <p:spPr>
          <a:xfrm>
            <a:off x="4394398" y="4628279"/>
            <a:ext cx="3261088" cy="1144096"/>
          </a:xfrm>
          <a:prstGeom prst="rect">
            <a:avLst/>
          </a:prstGeom>
          <a:noFill/>
          <a:ln>
            <a:solidFill>
              <a:schemeClr val="tx1"/>
            </a:solidFill>
          </a:ln>
        </p:spPr>
        <p:txBody>
          <a:bodyPr wrap="square" rtlCol="0">
            <a:spAutoFit/>
          </a:bodyPr>
          <a:lstStyle/>
          <a:p>
            <a:pPr algn="l">
              <a:lnSpc>
                <a:spcPts val="2800"/>
              </a:lnSpc>
            </a:pPr>
            <a:r>
              <a:rPr lang="ja-JP" altLang="en-US" b="1" dirty="0">
                <a:latin typeface="+mn-ea"/>
              </a:rPr>
              <a:t>価値のある在庫・ブランドなどを</a:t>
            </a:r>
            <a:r>
              <a:rPr lang="en-US" altLang="ja-JP" b="1" dirty="0">
                <a:latin typeface="+mn-ea"/>
              </a:rPr>
              <a:t>A</a:t>
            </a:r>
            <a:r>
              <a:rPr lang="ja-JP" altLang="en-US" b="1" dirty="0">
                <a:latin typeface="+mn-ea"/>
              </a:rPr>
              <a:t>社の同業</a:t>
            </a:r>
            <a:r>
              <a:rPr lang="en-US" altLang="ja-JP" b="1" dirty="0">
                <a:latin typeface="+mn-ea"/>
              </a:rPr>
              <a:t>B</a:t>
            </a:r>
            <a:r>
              <a:rPr lang="ja-JP" altLang="en-US" b="1" dirty="0">
                <a:latin typeface="+mn-ea"/>
              </a:rPr>
              <a:t>社に事業譲渡</a:t>
            </a:r>
            <a:endParaRPr lang="en-US" altLang="ja-JP" b="1" dirty="0">
              <a:latin typeface="+mn-ea"/>
            </a:endParaRPr>
          </a:p>
          <a:p>
            <a:pPr algn="l">
              <a:lnSpc>
                <a:spcPts val="2800"/>
              </a:lnSpc>
            </a:pPr>
            <a:endParaRPr kumimoji="1" lang="ja-JP" altLang="en-US" b="1" dirty="0">
              <a:latin typeface="+mn-ea"/>
            </a:endParaRPr>
          </a:p>
        </p:txBody>
      </p:sp>
      <p:sp>
        <p:nvSpPr>
          <p:cNvPr id="77" name="テキスト ボックス 76">
            <a:extLst>
              <a:ext uri="{FF2B5EF4-FFF2-40B4-BE49-F238E27FC236}">
                <a16:creationId xmlns:a16="http://schemas.microsoft.com/office/drawing/2014/main" id="{56FFB3C8-9180-178C-BB8B-9005CA82BB8E}"/>
              </a:ext>
            </a:extLst>
          </p:cNvPr>
          <p:cNvSpPr txBox="1"/>
          <p:nvPr/>
        </p:nvSpPr>
        <p:spPr>
          <a:xfrm>
            <a:off x="7839164" y="4647166"/>
            <a:ext cx="3261088" cy="1144096"/>
          </a:xfrm>
          <a:prstGeom prst="rect">
            <a:avLst/>
          </a:prstGeom>
          <a:noFill/>
          <a:ln>
            <a:solidFill>
              <a:schemeClr val="tx1"/>
            </a:solidFill>
          </a:ln>
        </p:spPr>
        <p:txBody>
          <a:bodyPr wrap="square" rtlCol="0">
            <a:spAutoFit/>
          </a:bodyPr>
          <a:lstStyle/>
          <a:p>
            <a:pPr algn="l">
              <a:lnSpc>
                <a:spcPts val="2800"/>
              </a:lnSpc>
            </a:pPr>
            <a:r>
              <a:rPr kumimoji="1" lang="ja-JP" altLang="en-US" b="1" dirty="0">
                <a:latin typeface="+mn-ea"/>
              </a:rPr>
              <a:t>従業員を解雇・資産を売却し、</a:t>
            </a:r>
            <a:endParaRPr kumimoji="1" lang="en-US" altLang="ja-JP" b="1" dirty="0">
              <a:latin typeface="+mn-ea"/>
            </a:endParaRPr>
          </a:p>
          <a:p>
            <a:pPr algn="l">
              <a:lnSpc>
                <a:spcPts val="2800"/>
              </a:lnSpc>
            </a:pPr>
            <a:r>
              <a:rPr kumimoji="1" lang="ja-JP" altLang="en-US" b="1" dirty="0">
                <a:latin typeface="+mn-ea"/>
              </a:rPr>
              <a:t>残ったキャッシュを配当</a:t>
            </a:r>
            <a:endParaRPr kumimoji="1" lang="en-US" altLang="ja-JP" b="1" dirty="0">
              <a:latin typeface="+mn-ea"/>
            </a:endParaRPr>
          </a:p>
          <a:p>
            <a:pPr algn="l">
              <a:lnSpc>
                <a:spcPts val="2800"/>
              </a:lnSpc>
            </a:pPr>
            <a:r>
              <a:rPr kumimoji="1" lang="ja-JP" altLang="en-US" b="1" dirty="0">
                <a:latin typeface="+mn-ea"/>
              </a:rPr>
              <a:t>清算手続きを実行</a:t>
            </a:r>
          </a:p>
        </p:txBody>
      </p:sp>
    </p:spTree>
    <p:extLst>
      <p:ext uri="{BB962C8B-B14F-4D97-AF65-F5344CB8AC3E}">
        <p14:creationId xmlns:p14="http://schemas.microsoft.com/office/powerpoint/2010/main" val="228733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A6943-50A0-6724-FC3C-872D94D1669D}"/>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5AC6E5F-0AAE-5B1F-2208-5417A99EC807}"/>
              </a:ext>
            </a:extLst>
          </p:cNvPr>
          <p:cNvSpPr>
            <a:spLocks noGrp="1"/>
          </p:cNvSpPr>
          <p:nvPr>
            <p:ph type="sldNum" sz="quarter" idx="12"/>
          </p:nvPr>
        </p:nvSpPr>
        <p:spPr/>
        <p:txBody>
          <a:bodyPr/>
          <a:lstStyle/>
          <a:p>
            <a:fld id="{26CC2B4A-97AC-4523-B612-441E67B50FCC}" type="slidenum">
              <a:rPr lang="ja-JP" altLang="en-US" smtClean="0"/>
              <a:pPr/>
              <a:t>17</a:t>
            </a:fld>
            <a:endParaRPr lang="ja-JP" altLang="en-US" sz="1400" dirty="0"/>
          </a:p>
        </p:txBody>
      </p:sp>
      <p:sp>
        <p:nvSpPr>
          <p:cNvPr id="7" name="タイトル 1">
            <a:extLst>
              <a:ext uri="{FF2B5EF4-FFF2-40B4-BE49-F238E27FC236}">
                <a16:creationId xmlns:a16="http://schemas.microsoft.com/office/drawing/2014/main" id="{757E9422-073E-EE83-3264-4D0EEB8EC684}"/>
              </a:ext>
            </a:extLst>
          </p:cNvPr>
          <p:cNvSpPr>
            <a:spLocks noGrp="1"/>
          </p:cNvSpPr>
          <p:nvPr>
            <p:ph type="title"/>
          </p:nvPr>
        </p:nvSpPr>
        <p:spPr>
          <a:xfrm>
            <a:off x="403200" y="0"/>
            <a:ext cx="10515600" cy="1325563"/>
          </a:xfrm>
        </p:spPr>
        <p:txBody>
          <a:bodyPr>
            <a:normAutofit/>
          </a:bodyPr>
          <a:lstStyle/>
          <a:p>
            <a:r>
              <a:rPr kumimoji="1" lang="en-US" altLang="ja-JP" sz="2800" b="1" dirty="0">
                <a:latin typeface="+mn-ea"/>
                <a:ea typeface="+mn-ea"/>
              </a:rPr>
              <a:t>M&amp;A</a:t>
            </a:r>
            <a:r>
              <a:rPr kumimoji="1" lang="ja-JP" altLang="en-US" sz="2800" b="1" dirty="0">
                <a:latin typeface="+mn-ea"/>
                <a:ea typeface="+mn-ea"/>
              </a:rPr>
              <a:t>を活用した事業承継に伴う廃業支援の事例</a:t>
            </a:r>
          </a:p>
        </p:txBody>
      </p:sp>
      <p:sp>
        <p:nvSpPr>
          <p:cNvPr id="10" name="テキスト ボックス 9">
            <a:extLst>
              <a:ext uri="{FF2B5EF4-FFF2-40B4-BE49-F238E27FC236}">
                <a16:creationId xmlns:a16="http://schemas.microsoft.com/office/drawing/2014/main" id="{120FD3C4-68D0-90A3-8A3A-3E2ECCA4E148}"/>
              </a:ext>
            </a:extLst>
          </p:cNvPr>
          <p:cNvSpPr txBox="1"/>
          <p:nvPr/>
        </p:nvSpPr>
        <p:spPr>
          <a:xfrm>
            <a:off x="404582" y="1083914"/>
            <a:ext cx="2492990" cy="451406"/>
          </a:xfrm>
          <a:prstGeom prst="rect">
            <a:avLst/>
          </a:prstGeom>
          <a:noFill/>
        </p:spPr>
        <p:txBody>
          <a:bodyPr wrap="none" rtlCol="0">
            <a:spAutoFit/>
          </a:bodyPr>
          <a:lstStyle/>
          <a:p>
            <a:pPr marL="457200" indent="-457200" algn="l">
              <a:lnSpc>
                <a:spcPts val="2800"/>
              </a:lnSpc>
              <a:buFont typeface="Wingdings" panose="05000000000000000000" pitchFamily="2" charset="2"/>
              <a:buChar char="n"/>
            </a:pPr>
            <a:r>
              <a:rPr kumimoji="1" lang="ja-JP" altLang="en-US" sz="2400" b="1" dirty="0">
                <a:latin typeface="+mn-ea"/>
              </a:rPr>
              <a:t>譲渡額の決定</a:t>
            </a:r>
          </a:p>
        </p:txBody>
      </p:sp>
      <p:graphicFrame>
        <p:nvGraphicFramePr>
          <p:cNvPr id="2" name="表 1">
            <a:extLst>
              <a:ext uri="{FF2B5EF4-FFF2-40B4-BE49-F238E27FC236}">
                <a16:creationId xmlns:a16="http://schemas.microsoft.com/office/drawing/2014/main" id="{2C90A123-9259-9E61-9279-F01A860F652F}"/>
              </a:ext>
            </a:extLst>
          </p:cNvPr>
          <p:cNvGraphicFramePr>
            <a:graphicFrameLocks noGrp="1"/>
          </p:cNvGraphicFramePr>
          <p:nvPr>
            <p:extLst>
              <p:ext uri="{D42A27DB-BD31-4B8C-83A1-F6EECF244321}">
                <p14:modId xmlns:p14="http://schemas.microsoft.com/office/powerpoint/2010/main" val="3562855719"/>
              </p:ext>
            </p:extLst>
          </p:nvPr>
        </p:nvGraphicFramePr>
        <p:xfrm>
          <a:off x="339558" y="2281919"/>
          <a:ext cx="2997200" cy="3118075"/>
        </p:xfrm>
        <a:graphic>
          <a:graphicData uri="http://schemas.openxmlformats.org/drawingml/2006/table">
            <a:tbl>
              <a:tblPr firstRow="1" bandRow="1">
                <a:tableStyleId>{5940675A-B579-460E-94D1-54222C63F5DA}</a:tableStyleId>
              </a:tblPr>
              <a:tblGrid>
                <a:gridCol w="1498600">
                  <a:extLst>
                    <a:ext uri="{9D8B030D-6E8A-4147-A177-3AD203B41FA5}">
                      <a16:colId xmlns:a16="http://schemas.microsoft.com/office/drawing/2014/main" val="150075026"/>
                    </a:ext>
                  </a:extLst>
                </a:gridCol>
                <a:gridCol w="1498600">
                  <a:extLst>
                    <a:ext uri="{9D8B030D-6E8A-4147-A177-3AD203B41FA5}">
                      <a16:colId xmlns:a16="http://schemas.microsoft.com/office/drawing/2014/main" val="4187301670"/>
                    </a:ext>
                  </a:extLst>
                </a:gridCol>
              </a:tblGrid>
              <a:tr h="1331381">
                <a:tc rowSpan="2">
                  <a:txBody>
                    <a:bodyPr/>
                    <a:lstStyle/>
                    <a:p>
                      <a:endParaRPr kumimoji="1" lang="en-US" altLang="ja-JP" dirty="0"/>
                    </a:p>
                  </a:txBody>
                  <a:tcPr/>
                </a:tc>
                <a:tc>
                  <a:txBody>
                    <a:bodyPr/>
                    <a:lstStyle/>
                    <a:p>
                      <a:endParaRPr kumimoji="1" lang="ja-JP" altLang="en-US" dirty="0"/>
                    </a:p>
                  </a:txBody>
                  <a:tcPr/>
                </a:tc>
                <a:extLst>
                  <a:ext uri="{0D108BD9-81ED-4DB2-BD59-A6C34878D82A}">
                    <a16:rowId xmlns:a16="http://schemas.microsoft.com/office/drawing/2014/main" val="1709862106"/>
                  </a:ext>
                </a:extLst>
              </a:tr>
              <a:tr h="1786694">
                <a:tc vMerge="1">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864052328"/>
                  </a:ext>
                </a:extLst>
              </a:tr>
            </a:tbl>
          </a:graphicData>
        </a:graphic>
      </p:graphicFrame>
      <p:sp>
        <p:nvSpPr>
          <p:cNvPr id="3" name="テキスト ボックス 2">
            <a:extLst>
              <a:ext uri="{FF2B5EF4-FFF2-40B4-BE49-F238E27FC236}">
                <a16:creationId xmlns:a16="http://schemas.microsoft.com/office/drawing/2014/main" id="{11D54E41-973E-F542-F43B-88A72A29DE7F}"/>
              </a:ext>
            </a:extLst>
          </p:cNvPr>
          <p:cNvSpPr txBox="1"/>
          <p:nvPr/>
        </p:nvSpPr>
        <p:spPr>
          <a:xfrm>
            <a:off x="212822" y="1794527"/>
            <a:ext cx="1816523" cy="433067"/>
          </a:xfrm>
          <a:prstGeom prst="rect">
            <a:avLst/>
          </a:prstGeom>
          <a:noFill/>
        </p:spPr>
        <p:txBody>
          <a:bodyPr wrap="none" rtlCol="0">
            <a:spAutoFit/>
          </a:bodyPr>
          <a:lstStyle/>
          <a:p>
            <a:pPr algn="l">
              <a:lnSpc>
                <a:spcPts val="2800"/>
              </a:lnSpc>
            </a:pPr>
            <a:r>
              <a:rPr kumimoji="1" lang="ja-JP" altLang="en-US" sz="2000" b="1" dirty="0">
                <a:latin typeface="+mn-ea"/>
              </a:rPr>
              <a:t>・最終的な</a:t>
            </a:r>
            <a:r>
              <a:rPr kumimoji="1" lang="en-US" altLang="ja-JP" sz="2000" b="1" dirty="0">
                <a:latin typeface="+mn-ea"/>
              </a:rPr>
              <a:t>BS</a:t>
            </a:r>
            <a:endParaRPr kumimoji="1" lang="ja-JP" altLang="en-US" sz="2000" b="1" dirty="0">
              <a:latin typeface="+mn-ea"/>
            </a:endParaRPr>
          </a:p>
        </p:txBody>
      </p:sp>
      <p:sp>
        <p:nvSpPr>
          <p:cNvPr id="11" name="テキスト ボックス 10">
            <a:extLst>
              <a:ext uri="{FF2B5EF4-FFF2-40B4-BE49-F238E27FC236}">
                <a16:creationId xmlns:a16="http://schemas.microsoft.com/office/drawing/2014/main" id="{03FEF7A8-27E0-2E07-233D-228E62E820C5}"/>
              </a:ext>
            </a:extLst>
          </p:cNvPr>
          <p:cNvSpPr txBox="1"/>
          <p:nvPr/>
        </p:nvSpPr>
        <p:spPr>
          <a:xfrm>
            <a:off x="1763710" y="4127579"/>
            <a:ext cx="1586021" cy="785023"/>
          </a:xfrm>
          <a:prstGeom prst="rect">
            <a:avLst/>
          </a:prstGeom>
          <a:noFill/>
        </p:spPr>
        <p:txBody>
          <a:bodyPr wrap="square" rtlCol="0">
            <a:spAutoFit/>
          </a:bodyPr>
          <a:lstStyle/>
          <a:p>
            <a:pPr algn="ctr">
              <a:lnSpc>
                <a:spcPts val="2800"/>
              </a:lnSpc>
            </a:pPr>
            <a:r>
              <a:rPr lang="ja-JP" altLang="en-US" b="1" dirty="0">
                <a:latin typeface="+mn-ea"/>
              </a:rPr>
              <a:t>利益剰余金</a:t>
            </a:r>
            <a:endParaRPr lang="en-US" altLang="ja-JP" b="1" dirty="0">
              <a:latin typeface="+mn-ea"/>
            </a:endParaRPr>
          </a:p>
          <a:p>
            <a:pPr algn="ctr">
              <a:lnSpc>
                <a:spcPts val="2800"/>
              </a:lnSpc>
            </a:pPr>
            <a:r>
              <a:rPr lang="ja-JP" altLang="en-US" b="1" dirty="0">
                <a:latin typeface="+mn-ea"/>
              </a:rPr>
              <a:t>１０億円</a:t>
            </a:r>
            <a:endParaRPr kumimoji="1" lang="ja-JP" altLang="en-US" b="1" dirty="0">
              <a:latin typeface="+mn-ea"/>
            </a:endParaRPr>
          </a:p>
        </p:txBody>
      </p:sp>
      <p:sp>
        <p:nvSpPr>
          <p:cNvPr id="13" name="テキスト ボックス 12">
            <a:extLst>
              <a:ext uri="{FF2B5EF4-FFF2-40B4-BE49-F238E27FC236}">
                <a16:creationId xmlns:a16="http://schemas.microsoft.com/office/drawing/2014/main" id="{D4AF863F-9791-5875-FDB5-513AF4B9C3D5}"/>
              </a:ext>
            </a:extLst>
          </p:cNvPr>
          <p:cNvSpPr txBox="1"/>
          <p:nvPr/>
        </p:nvSpPr>
        <p:spPr>
          <a:xfrm>
            <a:off x="491431" y="3425737"/>
            <a:ext cx="1259306" cy="785023"/>
          </a:xfrm>
          <a:prstGeom prst="rect">
            <a:avLst/>
          </a:prstGeom>
          <a:noFill/>
        </p:spPr>
        <p:txBody>
          <a:bodyPr wrap="square" rtlCol="0">
            <a:spAutoFit/>
          </a:bodyPr>
          <a:lstStyle/>
          <a:p>
            <a:pPr algn="ctr">
              <a:lnSpc>
                <a:spcPts val="2800"/>
              </a:lnSpc>
            </a:pPr>
            <a:r>
              <a:rPr kumimoji="1" lang="ja-JP" altLang="en-US" b="1" dirty="0">
                <a:latin typeface="+mn-ea"/>
              </a:rPr>
              <a:t>現金</a:t>
            </a:r>
            <a:endParaRPr kumimoji="1" lang="en-US" altLang="ja-JP" b="1" dirty="0">
              <a:latin typeface="+mn-ea"/>
            </a:endParaRPr>
          </a:p>
          <a:p>
            <a:pPr algn="ctr">
              <a:lnSpc>
                <a:spcPts val="2800"/>
              </a:lnSpc>
            </a:pPr>
            <a:r>
              <a:rPr lang="ja-JP" altLang="en-US" b="1" dirty="0">
                <a:latin typeface="+mn-ea"/>
              </a:rPr>
              <a:t>１０億円</a:t>
            </a:r>
            <a:endParaRPr kumimoji="1" lang="ja-JP" altLang="en-US" b="1" dirty="0">
              <a:latin typeface="+mn-ea"/>
            </a:endParaRPr>
          </a:p>
        </p:txBody>
      </p:sp>
      <p:sp>
        <p:nvSpPr>
          <p:cNvPr id="16" name="テキスト ボックス 15">
            <a:extLst>
              <a:ext uri="{FF2B5EF4-FFF2-40B4-BE49-F238E27FC236}">
                <a16:creationId xmlns:a16="http://schemas.microsoft.com/office/drawing/2014/main" id="{F547EE00-D39F-8BE8-A70C-5906318D248C}"/>
              </a:ext>
            </a:extLst>
          </p:cNvPr>
          <p:cNvSpPr txBox="1"/>
          <p:nvPr/>
        </p:nvSpPr>
        <p:spPr>
          <a:xfrm>
            <a:off x="1763710" y="2640714"/>
            <a:ext cx="1586021" cy="785023"/>
          </a:xfrm>
          <a:prstGeom prst="rect">
            <a:avLst/>
          </a:prstGeom>
          <a:noFill/>
        </p:spPr>
        <p:txBody>
          <a:bodyPr wrap="square" rtlCol="0">
            <a:spAutoFit/>
          </a:bodyPr>
          <a:lstStyle/>
          <a:p>
            <a:pPr algn="ctr">
              <a:lnSpc>
                <a:spcPts val="2800"/>
              </a:lnSpc>
            </a:pPr>
            <a:r>
              <a:rPr lang="ja-JP" altLang="en-US" b="1" dirty="0">
                <a:latin typeface="+mn-ea"/>
              </a:rPr>
              <a:t>負債</a:t>
            </a:r>
            <a:endParaRPr lang="en-US" altLang="ja-JP" b="1" dirty="0">
              <a:latin typeface="+mn-ea"/>
            </a:endParaRPr>
          </a:p>
          <a:p>
            <a:pPr algn="ctr">
              <a:lnSpc>
                <a:spcPts val="2800"/>
              </a:lnSpc>
            </a:pPr>
            <a:r>
              <a:rPr lang="ja-JP" altLang="en-US" b="1" dirty="0">
                <a:latin typeface="+mn-ea"/>
              </a:rPr>
              <a:t>０円</a:t>
            </a:r>
            <a:endParaRPr lang="en-US" altLang="ja-JP" b="1" dirty="0">
              <a:latin typeface="+mn-ea"/>
            </a:endParaRPr>
          </a:p>
        </p:txBody>
      </p:sp>
      <p:graphicFrame>
        <p:nvGraphicFramePr>
          <p:cNvPr id="18" name="表 17">
            <a:extLst>
              <a:ext uri="{FF2B5EF4-FFF2-40B4-BE49-F238E27FC236}">
                <a16:creationId xmlns:a16="http://schemas.microsoft.com/office/drawing/2014/main" id="{86524C21-1A23-0899-68F8-A29BADFE3CE9}"/>
              </a:ext>
            </a:extLst>
          </p:cNvPr>
          <p:cNvGraphicFramePr>
            <a:graphicFrameLocks noGrp="1"/>
          </p:cNvGraphicFramePr>
          <p:nvPr>
            <p:extLst>
              <p:ext uri="{D42A27DB-BD31-4B8C-83A1-F6EECF244321}">
                <p14:modId xmlns:p14="http://schemas.microsoft.com/office/powerpoint/2010/main" val="1355181030"/>
              </p:ext>
            </p:extLst>
          </p:nvPr>
        </p:nvGraphicFramePr>
        <p:xfrm>
          <a:off x="4651947" y="1908618"/>
          <a:ext cx="2546569" cy="4047030"/>
        </p:xfrm>
        <a:graphic>
          <a:graphicData uri="http://schemas.openxmlformats.org/drawingml/2006/table">
            <a:tbl>
              <a:tblPr firstRow="1" bandRow="1">
                <a:tableStyleId>{5940675A-B579-460E-94D1-54222C63F5DA}</a:tableStyleId>
              </a:tblPr>
              <a:tblGrid>
                <a:gridCol w="2546569">
                  <a:extLst>
                    <a:ext uri="{9D8B030D-6E8A-4147-A177-3AD203B41FA5}">
                      <a16:colId xmlns:a16="http://schemas.microsoft.com/office/drawing/2014/main" val="1904611335"/>
                    </a:ext>
                  </a:extLst>
                </a:gridCol>
              </a:tblGrid>
              <a:tr h="1987851">
                <a:tc>
                  <a:txBody>
                    <a:bodyPr/>
                    <a:lstStyle/>
                    <a:p>
                      <a:endParaRPr kumimoji="1" lang="ja-JP" altLang="en-US" dirty="0"/>
                    </a:p>
                  </a:txBody>
                  <a:tcPr/>
                </a:tc>
                <a:extLst>
                  <a:ext uri="{0D108BD9-81ED-4DB2-BD59-A6C34878D82A}">
                    <a16:rowId xmlns:a16="http://schemas.microsoft.com/office/drawing/2014/main" val="1121117111"/>
                  </a:ext>
                </a:extLst>
              </a:tr>
              <a:tr h="2059179">
                <a:tc>
                  <a:txBody>
                    <a:bodyPr/>
                    <a:lstStyle/>
                    <a:p>
                      <a:endParaRPr kumimoji="1" lang="ja-JP" altLang="en-US" dirty="0"/>
                    </a:p>
                  </a:txBody>
                  <a:tcPr/>
                </a:tc>
                <a:extLst>
                  <a:ext uri="{0D108BD9-81ED-4DB2-BD59-A6C34878D82A}">
                    <a16:rowId xmlns:a16="http://schemas.microsoft.com/office/drawing/2014/main" val="1379302744"/>
                  </a:ext>
                </a:extLst>
              </a:tr>
            </a:tbl>
          </a:graphicData>
        </a:graphic>
      </p:graphicFrame>
      <p:sp>
        <p:nvSpPr>
          <p:cNvPr id="20" name="テキスト ボックス 19">
            <a:extLst>
              <a:ext uri="{FF2B5EF4-FFF2-40B4-BE49-F238E27FC236}">
                <a16:creationId xmlns:a16="http://schemas.microsoft.com/office/drawing/2014/main" id="{33686F01-8742-3A3E-4C48-363FBE93CA24}"/>
              </a:ext>
            </a:extLst>
          </p:cNvPr>
          <p:cNvSpPr txBox="1"/>
          <p:nvPr/>
        </p:nvSpPr>
        <p:spPr>
          <a:xfrm>
            <a:off x="4638974" y="2564021"/>
            <a:ext cx="2669590" cy="1144096"/>
          </a:xfrm>
          <a:prstGeom prst="rect">
            <a:avLst/>
          </a:prstGeom>
          <a:noFill/>
        </p:spPr>
        <p:txBody>
          <a:bodyPr wrap="square" rtlCol="0">
            <a:spAutoFit/>
          </a:bodyPr>
          <a:lstStyle/>
          <a:p>
            <a:pPr algn="ctr">
              <a:lnSpc>
                <a:spcPts val="2800"/>
              </a:lnSpc>
            </a:pPr>
            <a:r>
              <a:rPr lang="en-US" altLang="ja-JP" b="1" dirty="0">
                <a:solidFill>
                  <a:srgbClr val="FF0000"/>
                </a:solidFill>
                <a:latin typeface="+mn-ea"/>
              </a:rPr>
              <a:t>※1 </a:t>
            </a:r>
            <a:r>
              <a:rPr lang="ja-JP" altLang="en-US" b="1" dirty="0">
                <a:solidFill>
                  <a:srgbClr val="FF0000"/>
                </a:solidFill>
                <a:latin typeface="+mn-ea"/>
              </a:rPr>
              <a:t>配当所得に対する</a:t>
            </a:r>
            <a:endParaRPr lang="en-US" altLang="ja-JP" b="1" dirty="0">
              <a:solidFill>
                <a:srgbClr val="FF0000"/>
              </a:solidFill>
              <a:latin typeface="+mn-ea"/>
            </a:endParaRPr>
          </a:p>
          <a:p>
            <a:pPr algn="ctr">
              <a:lnSpc>
                <a:spcPts val="2800"/>
              </a:lnSpc>
            </a:pPr>
            <a:r>
              <a:rPr lang="ja-JP" altLang="en-US" b="1" dirty="0">
                <a:solidFill>
                  <a:srgbClr val="FF0000"/>
                </a:solidFill>
                <a:latin typeface="+mn-ea"/>
              </a:rPr>
              <a:t>課税　約</a:t>
            </a:r>
            <a:r>
              <a:rPr lang="en-US" altLang="ja-JP" b="1" dirty="0">
                <a:solidFill>
                  <a:srgbClr val="FF0000"/>
                </a:solidFill>
                <a:latin typeface="+mn-ea"/>
              </a:rPr>
              <a:t>50</a:t>
            </a:r>
            <a:r>
              <a:rPr lang="ja-JP" altLang="en-US" b="1" dirty="0">
                <a:solidFill>
                  <a:srgbClr val="FF0000"/>
                </a:solidFill>
                <a:latin typeface="+mn-ea"/>
              </a:rPr>
              <a:t>％</a:t>
            </a:r>
            <a:endParaRPr lang="en-US" altLang="ja-JP" b="1" dirty="0">
              <a:solidFill>
                <a:srgbClr val="FF0000"/>
              </a:solidFill>
              <a:latin typeface="+mn-ea"/>
            </a:endParaRPr>
          </a:p>
          <a:p>
            <a:pPr algn="ctr">
              <a:lnSpc>
                <a:spcPts val="2800"/>
              </a:lnSpc>
            </a:pPr>
            <a:r>
              <a:rPr lang="en-US" altLang="ja-JP" b="1" dirty="0">
                <a:solidFill>
                  <a:srgbClr val="FF0000"/>
                </a:solidFill>
                <a:latin typeface="+mn-ea"/>
              </a:rPr>
              <a:t>5</a:t>
            </a:r>
            <a:r>
              <a:rPr lang="ja-JP" altLang="en-US" b="1" dirty="0">
                <a:solidFill>
                  <a:srgbClr val="FF0000"/>
                </a:solidFill>
                <a:latin typeface="+mn-ea"/>
              </a:rPr>
              <a:t>億円</a:t>
            </a:r>
            <a:endParaRPr lang="en-US" altLang="ja-JP" b="1" dirty="0">
              <a:solidFill>
                <a:srgbClr val="FF0000"/>
              </a:solidFill>
              <a:latin typeface="+mn-ea"/>
            </a:endParaRPr>
          </a:p>
        </p:txBody>
      </p:sp>
      <p:sp>
        <p:nvSpPr>
          <p:cNvPr id="21" name="テキスト ボックス 20">
            <a:extLst>
              <a:ext uri="{FF2B5EF4-FFF2-40B4-BE49-F238E27FC236}">
                <a16:creationId xmlns:a16="http://schemas.microsoft.com/office/drawing/2014/main" id="{EE7B3CCB-1C93-F688-F639-F0D96D964236}"/>
              </a:ext>
            </a:extLst>
          </p:cNvPr>
          <p:cNvSpPr txBox="1"/>
          <p:nvPr/>
        </p:nvSpPr>
        <p:spPr>
          <a:xfrm>
            <a:off x="4920999" y="4355632"/>
            <a:ext cx="2008464" cy="785023"/>
          </a:xfrm>
          <a:prstGeom prst="rect">
            <a:avLst/>
          </a:prstGeom>
          <a:noFill/>
        </p:spPr>
        <p:txBody>
          <a:bodyPr wrap="square" rtlCol="0">
            <a:spAutoFit/>
          </a:bodyPr>
          <a:lstStyle/>
          <a:p>
            <a:pPr algn="ctr">
              <a:lnSpc>
                <a:spcPts val="2800"/>
              </a:lnSpc>
            </a:pPr>
            <a:r>
              <a:rPr lang="ja-JP" altLang="en-US" b="1" dirty="0">
                <a:latin typeface="+mn-ea"/>
              </a:rPr>
              <a:t>手残り　</a:t>
            </a:r>
            <a:r>
              <a:rPr lang="en-US" altLang="ja-JP" b="1" dirty="0">
                <a:latin typeface="+mn-ea"/>
              </a:rPr>
              <a:t>50</a:t>
            </a:r>
            <a:r>
              <a:rPr lang="ja-JP" altLang="en-US" b="1" dirty="0">
                <a:latin typeface="+mn-ea"/>
              </a:rPr>
              <a:t>％</a:t>
            </a:r>
            <a:endParaRPr lang="en-US" altLang="ja-JP" b="1" dirty="0">
              <a:latin typeface="+mn-ea"/>
            </a:endParaRPr>
          </a:p>
          <a:p>
            <a:pPr algn="ctr">
              <a:lnSpc>
                <a:spcPts val="2800"/>
              </a:lnSpc>
            </a:pPr>
            <a:r>
              <a:rPr lang="en-US" altLang="ja-JP" b="1" dirty="0">
                <a:latin typeface="+mn-ea"/>
              </a:rPr>
              <a:t>5</a:t>
            </a:r>
            <a:r>
              <a:rPr lang="ja-JP" altLang="en-US" b="1" dirty="0">
                <a:latin typeface="+mn-ea"/>
              </a:rPr>
              <a:t>億円</a:t>
            </a:r>
            <a:endParaRPr lang="en-US" altLang="ja-JP" b="1" dirty="0">
              <a:latin typeface="+mn-ea"/>
            </a:endParaRPr>
          </a:p>
        </p:txBody>
      </p:sp>
      <p:graphicFrame>
        <p:nvGraphicFramePr>
          <p:cNvPr id="22" name="表 21">
            <a:extLst>
              <a:ext uri="{FF2B5EF4-FFF2-40B4-BE49-F238E27FC236}">
                <a16:creationId xmlns:a16="http://schemas.microsoft.com/office/drawing/2014/main" id="{FEEF9902-5432-5AFB-BCCA-B4161F5D92F3}"/>
              </a:ext>
            </a:extLst>
          </p:cNvPr>
          <p:cNvGraphicFramePr>
            <a:graphicFrameLocks noGrp="1"/>
          </p:cNvGraphicFramePr>
          <p:nvPr>
            <p:extLst>
              <p:ext uri="{D42A27DB-BD31-4B8C-83A1-F6EECF244321}">
                <p14:modId xmlns:p14="http://schemas.microsoft.com/office/powerpoint/2010/main" val="1168871285"/>
              </p:ext>
            </p:extLst>
          </p:nvPr>
        </p:nvGraphicFramePr>
        <p:xfrm>
          <a:off x="8542146" y="2227594"/>
          <a:ext cx="2399898" cy="3660967"/>
        </p:xfrm>
        <a:graphic>
          <a:graphicData uri="http://schemas.openxmlformats.org/drawingml/2006/table">
            <a:tbl>
              <a:tblPr firstRow="1" bandRow="1">
                <a:tableStyleId>{5940675A-B579-460E-94D1-54222C63F5DA}</a:tableStyleId>
              </a:tblPr>
              <a:tblGrid>
                <a:gridCol w="2399898">
                  <a:extLst>
                    <a:ext uri="{9D8B030D-6E8A-4147-A177-3AD203B41FA5}">
                      <a16:colId xmlns:a16="http://schemas.microsoft.com/office/drawing/2014/main" val="608080966"/>
                    </a:ext>
                  </a:extLst>
                </a:gridCol>
              </a:tblGrid>
              <a:tr h="374014">
                <a:tc>
                  <a:txBody>
                    <a:bodyPr/>
                    <a:lstStyle/>
                    <a:p>
                      <a:endParaRPr kumimoji="1" lang="ja-JP" altLang="en-US" dirty="0"/>
                    </a:p>
                  </a:txBody>
                  <a:tcPr/>
                </a:tc>
                <a:extLst>
                  <a:ext uri="{0D108BD9-81ED-4DB2-BD59-A6C34878D82A}">
                    <a16:rowId xmlns:a16="http://schemas.microsoft.com/office/drawing/2014/main" val="315485087"/>
                  </a:ext>
                </a:extLst>
              </a:tr>
              <a:tr h="535627">
                <a:tc>
                  <a:txBody>
                    <a:bodyPr/>
                    <a:lstStyle/>
                    <a:p>
                      <a:endParaRPr kumimoji="1" lang="ja-JP" altLang="en-US" dirty="0"/>
                    </a:p>
                  </a:txBody>
                  <a:tcPr/>
                </a:tc>
                <a:extLst>
                  <a:ext uri="{0D108BD9-81ED-4DB2-BD59-A6C34878D82A}">
                    <a16:rowId xmlns:a16="http://schemas.microsoft.com/office/drawing/2014/main" val="883989002"/>
                  </a:ext>
                </a:extLst>
              </a:tr>
              <a:tr h="2751326">
                <a:tc>
                  <a:txBody>
                    <a:bodyPr/>
                    <a:lstStyle/>
                    <a:p>
                      <a:endParaRPr kumimoji="1" lang="ja-JP" altLang="en-US" dirty="0"/>
                    </a:p>
                  </a:txBody>
                  <a:tcPr/>
                </a:tc>
                <a:extLst>
                  <a:ext uri="{0D108BD9-81ED-4DB2-BD59-A6C34878D82A}">
                    <a16:rowId xmlns:a16="http://schemas.microsoft.com/office/drawing/2014/main" val="3896101618"/>
                  </a:ext>
                </a:extLst>
              </a:tr>
            </a:tbl>
          </a:graphicData>
        </a:graphic>
      </p:graphicFrame>
      <p:sp>
        <p:nvSpPr>
          <p:cNvPr id="26" name="テキスト ボックス 25">
            <a:extLst>
              <a:ext uri="{FF2B5EF4-FFF2-40B4-BE49-F238E27FC236}">
                <a16:creationId xmlns:a16="http://schemas.microsoft.com/office/drawing/2014/main" id="{1EEC60F5-35F4-3F9C-61E3-D0A7431B72F0}"/>
              </a:ext>
            </a:extLst>
          </p:cNvPr>
          <p:cNvSpPr txBox="1"/>
          <p:nvPr/>
        </p:nvSpPr>
        <p:spPr>
          <a:xfrm>
            <a:off x="8558053" y="2193076"/>
            <a:ext cx="2430906" cy="425950"/>
          </a:xfrm>
          <a:prstGeom prst="rect">
            <a:avLst/>
          </a:prstGeom>
          <a:noFill/>
        </p:spPr>
        <p:txBody>
          <a:bodyPr wrap="square" rtlCol="0">
            <a:spAutoFit/>
          </a:bodyPr>
          <a:lstStyle/>
          <a:p>
            <a:pPr algn="ctr">
              <a:lnSpc>
                <a:spcPts val="2800"/>
              </a:lnSpc>
            </a:pPr>
            <a:r>
              <a:rPr lang="ja-JP" altLang="en-US" sz="1600" b="1" dirty="0">
                <a:solidFill>
                  <a:srgbClr val="FF0000"/>
                </a:solidFill>
                <a:latin typeface="+mn-ea"/>
              </a:rPr>
              <a:t>仲介フィー　</a:t>
            </a:r>
            <a:r>
              <a:rPr lang="en-US" altLang="ja-JP" sz="1600" b="1" dirty="0">
                <a:solidFill>
                  <a:srgbClr val="FF0000"/>
                </a:solidFill>
                <a:latin typeface="+mn-ea"/>
              </a:rPr>
              <a:t>5</a:t>
            </a:r>
            <a:r>
              <a:rPr lang="ja-JP" altLang="en-US" sz="1600" b="1" dirty="0">
                <a:solidFill>
                  <a:srgbClr val="FF0000"/>
                </a:solidFill>
                <a:latin typeface="+mn-ea"/>
              </a:rPr>
              <a:t>％</a:t>
            </a:r>
            <a:endParaRPr lang="en-US" altLang="ja-JP" sz="1600" b="1" dirty="0">
              <a:solidFill>
                <a:srgbClr val="FF0000"/>
              </a:solidFill>
              <a:latin typeface="+mn-ea"/>
            </a:endParaRPr>
          </a:p>
        </p:txBody>
      </p:sp>
      <p:sp>
        <p:nvSpPr>
          <p:cNvPr id="30" name="テキスト ボックス 29">
            <a:extLst>
              <a:ext uri="{FF2B5EF4-FFF2-40B4-BE49-F238E27FC236}">
                <a16:creationId xmlns:a16="http://schemas.microsoft.com/office/drawing/2014/main" id="{762F513B-DA63-3091-EF0A-9147D108444C}"/>
              </a:ext>
            </a:extLst>
          </p:cNvPr>
          <p:cNvSpPr txBox="1"/>
          <p:nvPr/>
        </p:nvSpPr>
        <p:spPr>
          <a:xfrm>
            <a:off x="8500732" y="2651157"/>
            <a:ext cx="2521906" cy="418769"/>
          </a:xfrm>
          <a:prstGeom prst="rect">
            <a:avLst/>
          </a:prstGeom>
          <a:noFill/>
        </p:spPr>
        <p:txBody>
          <a:bodyPr wrap="square" rtlCol="0">
            <a:spAutoFit/>
          </a:bodyPr>
          <a:lstStyle/>
          <a:p>
            <a:pPr algn="ctr">
              <a:lnSpc>
                <a:spcPts val="2800"/>
              </a:lnSpc>
            </a:pPr>
            <a:r>
              <a:rPr lang="en-US" altLang="ja-JP" sz="1600" b="1" dirty="0">
                <a:solidFill>
                  <a:srgbClr val="FF0000"/>
                </a:solidFill>
                <a:latin typeface="+mn-ea"/>
              </a:rPr>
              <a:t>※2 </a:t>
            </a:r>
            <a:r>
              <a:rPr lang="ja-JP" altLang="en-US" sz="1600" b="1" dirty="0">
                <a:solidFill>
                  <a:srgbClr val="FF0000"/>
                </a:solidFill>
                <a:latin typeface="+mn-ea"/>
              </a:rPr>
              <a:t>株式譲渡税　約</a:t>
            </a:r>
            <a:r>
              <a:rPr lang="en-US" altLang="ja-JP" sz="1600" b="1" dirty="0">
                <a:solidFill>
                  <a:srgbClr val="FF0000"/>
                </a:solidFill>
                <a:latin typeface="+mn-ea"/>
              </a:rPr>
              <a:t>20</a:t>
            </a:r>
            <a:r>
              <a:rPr lang="ja-JP" altLang="en-US" sz="1600" b="1" dirty="0">
                <a:solidFill>
                  <a:srgbClr val="FF0000"/>
                </a:solidFill>
                <a:latin typeface="+mn-ea"/>
              </a:rPr>
              <a:t>％</a:t>
            </a:r>
            <a:endParaRPr lang="en-US" altLang="ja-JP" sz="1600" b="1" dirty="0">
              <a:solidFill>
                <a:srgbClr val="FF0000"/>
              </a:solidFill>
              <a:latin typeface="+mn-ea"/>
            </a:endParaRPr>
          </a:p>
        </p:txBody>
      </p:sp>
      <p:sp>
        <p:nvSpPr>
          <p:cNvPr id="31" name="テキスト ボックス 30">
            <a:extLst>
              <a:ext uri="{FF2B5EF4-FFF2-40B4-BE49-F238E27FC236}">
                <a16:creationId xmlns:a16="http://schemas.microsoft.com/office/drawing/2014/main" id="{F2D6DA8B-9559-157E-2DE3-2AF7CF8644CA}"/>
              </a:ext>
            </a:extLst>
          </p:cNvPr>
          <p:cNvSpPr txBox="1"/>
          <p:nvPr/>
        </p:nvSpPr>
        <p:spPr>
          <a:xfrm>
            <a:off x="8500732" y="4355632"/>
            <a:ext cx="2521906" cy="785023"/>
          </a:xfrm>
          <a:prstGeom prst="rect">
            <a:avLst/>
          </a:prstGeom>
          <a:noFill/>
        </p:spPr>
        <p:txBody>
          <a:bodyPr wrap="square" rtlCol="0">
            <a:spAutoFit/>
          </a:bodyPr>
          <a:lstStyle/>
          <a:p>
            <a:pPr algn="ctr">
              <a:lnSpc>
                <a:spcPts val="2800"/>
              </a:lnSpc>
            </a:pPr>
            <a:r>
              <a:rPr lang="ja-JP" altLang="en-US" b="1" dirty="0">
                <a:solidFill>
                  <a:srgbClr val="0070C0"/>
                </a:solidFill>
                <a:latin typeface="+mn-ea"/>
              </a:rPr>
              <a:t>手残り　</a:t>
            </a:r>
            <a:r>
              <a:rPr lang="en-US" altLang="ja-JP" b="1" dirty="0">
                <a:solidFill>
                  <a:srgbClr val="0070C0"/>
                </a:solidFill>
                <a:latin typeface="+mn-ea"/>
              </a:rPr>
              <a:t>65</a:t>
            </a:r>
            <a:r>
              <a:rPr lang="ja-JP" altLang="en-US" b="1" dirty="0">
                <a:solidFill>
                  <a:srgbClr val="0070C0"/>
                </a:solidFill>
                <a:latin typeface="+mn-ea"/>
              </a:rPr>
              <a:t>％</a:t>
            </a:r>
            <a:endParaRPr lang="en-US" altLang="ja-JP" b="1" dirty="0">
              <a:solidFill>
                <a:srgbClr val="0070C0"/>
              </a:solidFill>
              <a:latin typeface="+mn-ea"/>
            </a:endParaRPr>
          </a:p>
          <a:p>
            <a:pPr algn="ctr">
              <a:lnSpc>
                <a:spcPts val="2800"/>
              </a:lnSpc>
            </a:pPr>
            <a:r>
              <a:rPr lang="en-US" altLang="ja-JP" b="1" dirty="0">
                <a:solidFill>
                  <a:srgbClr val="0070C0"/>
                </a:solidFill>
                <a:latin typeface="+mn-ea"/>
              </a:rPr>
              <a:t>6.5</a:t>
            </a:r>
            <a:r>
              <a:rPr lang="ja-JP" altLang="en-US" b="1" dirty="0">
                <a:solidFill>
                  <a:srgbClr val="0070C0"/>
                </a:solidFill>
                <a:latin typeface="+mn-ea"/>
              </a:rPr>
              <a:t>億円</a:t>
            </a:r>
            <a:endParaRPr lang="en-US" altLang="ja-JP" b="1" dirty="0">
              <a:solidFill>
                <a:srgbClr val="0070C0"/>
              </a:solidFill>
              <a:latin typeface="+mn-ea"/>
            </a:endParaRPr>
          </a:p>
        </p:txBody>
      </p:sp>
      <p:sp>
        <p:nvSpPr>
          <p:cNvPr id="33" name="テキスト ボックス 32">
            <a:extLst>
              <a:ext uri="{FF2B5EF4-FFF2-40B4-BE49-F238E27FC236}">
                <a16:creationId xmlns:a16="http://schemas.microsoft.com/office/drawing/2014/main" id="{843D3E22-9ED3-E9EE-F7EE-D0257450EABE}"/>
              </a:ext>
            </a:extLst>
          </p:cNvPr>
          <p:cNvSpPr txBox="1"/>
          <p:nvPr/>
        </p:nvSpPr>
        <p:spPr>
          <a:xfrm>
            <a:off x="4399811" y="1052425"/>
            <a:ext cx="2236510" cy="433067"/>
          </a:xfrm>
          <a:prstGeom prst="rect">
            <a:avLst/>
          </a:prstGeom>
          <a:noFill/>
        </p:spPr>
        <p:txBody>
          <a:bodyPr wrap="none" rtlCol="0">
            <a:spAutoFit/>
          </a:bodyPr>
          <a:lstStyle/>
          <a:p>
            <a:pPr algn="l">
              <a:lnSpc>
                <a:spcPts val="2800"/>
              </a:lnSpc>
            </a:pPr>
            <a:r>
              <a:rPr kumimoji="1" lang="ja-JP" altLang="en-US" sz="2000" b="1" dirty="0">
                <a:latin typeface="+mn-ea"/>
              </a:rPr>
              <a:t>・清算時の手残り</a:t>
            </a:r>
          </a:p>
        </p:txBody>
      </p:sp>
      <p:sp>
        <p:nvSpPr>
          <p:cNvPr id="34" name="テキスト ボックス 33">
            <a:extLst>
              <a:ext uri="{FF2B5EF4-FFF2-40B4-BE49-F238E27FC236}">
                <a16:creationId xmlns:a16="http://schemas.microsoft.com/office/drawing/2014/main" id="{5B8C2EAF-997B-9560-FF69-6078B80E756B}"/>
              </a:ext>
            </a:extLst>
          </p:cNvPr>
          <p:cNvSpPr txBox="1"/>
          <p:nvPr/>
        </p:nvSpPr>
        <p:spPr>
          <a:xfrm>
            <a:off x="8197369" y="1078981"/>
            <a:ext cx="2882520" cy="792140"/>
          </a:xfrm>
          <a:prstGeom prst="rect">
            <a:avLst/>
          </a:prstGeom>
          <a:noFill/>
        </p:spPr>
        <p:txBody>
          <a:bodyPr wrap="none" rtlCol="0">
            <a:spAutoFit/>
          </a:bodyPr>
          <a:lstStyle/>
          <a:p>
            <a:pPr algn="l">
              <a:lnSpc>
                <a:spcPts val="2800"/>
              </a:lnSpc>
            </a:pPr>
            <a:r>
              <a:rPr kumimoji="1" lang="ja-JP" altLang="en-US" sz="2000" b="1" dirty="0">
                <a:latin typeface="+mn-ea"/>
              </a:rPr>
              <a:t>・</a:t>
            </a:r>
            <a:r>
              <a:rPr kumimoji="1" lang="en-US" altLang="ja-JP" sz="2000" b="1" dirty="0">
                <a:latin typeface="+mn-ea"/>
              </a:rPr>
              <a:t>M&amp;A</a:t>
            </a:r>
            <a:r>
              <a:rPr kumimoji="1" lang="ja-JP" altLang="en-US" sz="2000" b="1" dirty="0">
                <a:latin typeface="+mn-ea"/>
              </a:rPr>
              <a:t>活用時の</a:t>
            </a:r>
            <a:r>
              <a:rPr lang="ja-JP" altLang="en-US" sz="2000" b="1" dirty="0">
                <a:latin typeface="+mn-ea"/>
              </a:rPr>
              <a:t>手残り</a:t>
            </a:r>
            <a:endParaRPr lang="en-US" altLang="ja-JP" sz="2000" b="1" dirty="0">
              <a:latin typeface="+mn-ea"/>
            </a:endParaRPr>
          </a:p>
          <a:p>
            <a:pPr algn="l">
              <a:lnSpc>
                <a:spcPts val="2800"/>
              </a:lnSpc>
            </a:pPr>
            <a:r>
              <a:rPr lang="ja-JP" altLang="en-US" sz="2000" b="1" dirty="0">
                <a:latin typeface="+mn-ea"/>
              </a:rPr>
              <a:t>　</a:t>
            </a:r>
            <a:r>
              <a:rPr lang="ja-JP" altLang="en-US" b="1" dirty="0">
                <a:latin typeface="+mn-ea"/>
              </a:rPr>
              <a:t>バリュエーション　</a:t>
            </a:r>
            <a:r>
              <a:rPr lang="en-US" altLang="ja-JP" b="1" dirty="0">
                <a:latin typeface="+mn-ea"/>
              </a:rPr>
              <a:t>9</a:t>
            </a:r>
            <a:r>
              <a:rPr lang="ja-JP" altLang="en-US" b="1" dirty="0">
                <a:latin typeface="+mn-ea"/>
              </a:rPr>
              <a:t>億</a:t>
            </a:r>
            <a:endParaRPr kumimoji="1" lang="ja-JP" altLang="en-US" sz="2000" b="1" dirty="0">
              <a:latin typeface="+mn-ea"/>
            </a:endParaRPr>
          </a:p>
        </p:txBody>
      </p:sp>
      <p:sp>
        <p:nvSpPr>
          <p:cNvPr id="37" name="正方形/長方形 36">
            <a:extLst>
              <a:ext uri="{FF2B5EF4-FFF2-40B4-BE49-F238E27FC236}">
                <a16:creationId xmlns:a16="http://schemas.microsoft.com/office/drawing/2014/main" id="{4233BF64-656A-CD4E-82A6-6DAF082C0253}"/>
              </a:ext>
            </a:extLst>
          </p:cNvPr>
          <p:cNvSpPr/>
          <p:nvPr/>
        </p:nvSpPr>
        <p:spPr>
          <a:xfrm>
            <a:off x="6469616" y="5392027"/>
            <a:ext cx="2817179" cy="712950"/>
          </a:xfrm>
          <a:prstGeom prst="rect">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0000"/>
                </a:solidFill>
              </a:rPr>
              <a:t>手取り額の差は約</a:t>
            </a:r>
            <a:r>
              <a:rPr lang="en-US" altLang="ja-JP" sz="2000" b="1" dirty="0">
                <a:solidFill>
                  <a:srgbClr val="FF0000"/>
                </a:solidFill>
              </a:rPr>
              <a:t>1.4</a:t>
            </a:r>
            <a:r>
              <a:rPr lang="ja-JP" altLang="en-US" sz="2000" b="1" dirty="0">
                <a:solidFill>
                  <a:srgbClr val="FF0000"/>
                </a:solidFill>
              </a:rPr>
              <a:t>倍</a:t>
            </a:r>
            <a:endParaRPr kumimoji="1" lang="ja-JP" altLang="en-US" sz="2000" b="1" dirty="0">
              <a:solidFill>
                <a:srgbClr val="FF0000"/>
              </a:solidFill>
            </a:endParaRPr>
          </a:p>
        </p:txBody>
      </p:sp>
      <p:sp>
        <p:nvSpPr>
          <p:cNvPr id="5" name="テキスト ボックス 4">
            <a:extLst>
              <a:ext uri="{FF2B5EF4-FFF2-40B4-BE49-F238E27FC236}">
                <a16:creationId xmlns:a16="http://schemas.microsoft.com/office/drawing/2014/main" id="{0819E356-8A75-1D4B-7DAD-2DED8EF41AF3}"/>
              </a:ext>
            </a:extLst>
          </p:cNvPr>
          <p:cNvSpPr txBox="1"/>
          <p:nvPr/>
        </p:nvSpPr>
        <p:spPr>
          <a:xfrm>
            <a:off x="-52490" y="5994862"/>
            <a:ext cx="7668846" cy="770724"/>
          </a:xfrm>
          <a:prstGeom prst="rect">
            <a:avLst/>
          </a:prstGeom>
          <a:noFill/>
        </p:spPr>
        <p:txBody>
          <a:bodyPr wrap="square" rtlCol="0">
            <a:spAutoFit/>
          </a:bodyPr>
          <a:lstStyle/>
          <a:p>
            <a:pPr>
              <a:lnSpc>
                <a:spcPts val="2800"/>
              </a:lnSpc>
            </a:pPr>
            <a:r>
              <a:rPr lang="en-US" altLang="ja-JP" sz="1400" b="1" dirty="0">
                <a:latin typeface="+mn-ea"/>
              </a:rPr>
              <a:t>※1:</a:t>
            </a:r>
            <a:r>
              <a:rPr lang="ja-JP" altLang="en-US" sz="1400" b="1" dirty="0">
                <a:latin typeface="+mn-ea"/>
              </a:rPr>
              <a:t>最大</a:t>
            </a:r>
            <a:r>
              <a:rPr lang="en-US" altLang="ja-JP" sz="1400" b="1" dirty="0">
                <a:latin typeface="+mn-ea"/>
              </a:rPr>
              <a:t>55</a:t>
            </a:r>
            <a:r>
              <a:rPr lang="ja-JP" altLang="en-US" sz="1400" b="1" dirty="0">
                <a:latin typeface="+mn-ea"/>
              </a:rPr>
              <a:t>％課税だが、配当所得控除等を考慮し実行税率を</a:t>
            </a:r>
            <a:r>
              <a:rPr lang="en-US" altLang="ja-JP" sz="1400" b="1" dirty="0">
                <a:latin typeface="+mn-ea"/>
              </a:rPr>
              <a:t>50%</a:t>
            </a:r>
            <a:r>
              <a:rPr lang="ja-JP" altLang="en-US" sz="1400" b="1" dirty="0">
                <a:latin typeface="+mn-ea"/>
              </a:rPr>
              <a:t>と仮定</a:t>
            </a:r>
            <a:endParaRPr lang="en-US" altLang="ja-JP" sz="1400" b="1" dirty="0">
              <a:latin typeface="+mn-ea"/>
            </a:endParaRPr>
          </a:p>
          <a:p>
            <a:pPr>
              <a:lnSpc>
                <a:spcPts val="2800"/>
              </a:lnSpc>
            </a:pPr>
            <a:r>
              <a:rPr lang="en-US" altLang="ja-JP" sz="1400" b="1" dirty="0">
                <a:latin typeface="+mn-ea"/>
              </a:rPr>
              <a:t>※2:</a:t>
            </a:r>
            <a:r>
              <a:rPr lang="ja-JP" altLang="en-US" sz="1400" b="1" dirty="0">
                <a:latin typeface="+mn-ea"/>
              </a:rPr>
              <a:t>仲介フィー含む諸経費を控除した額に対し</a:t>
            </a:r>
            <a:r>
              <a:rPr lang="en-US" altLang="ja-JP" sz="1400" b="1" dirty="0">
                <a:latin typeface="+mn-ea"/>
              </a:rPr>
              <a:t>20.315%</a:t>
            </a:r>
            <a:r>
              <a:rPr lang="ja-JP" altLang="en-US" sz="1400" b="1" dirty="0">
                <a:latin typeface="+mn-ea"/>
              </a:rPr>
              <a:t>の課税だが、</a:t>
            </a:r>
            <a:r>
              <a:rPr lang="en-US" altLang="ja-JP" sz="1400" b="1" dirty="0">
                <a:latin typeface="+mn-ea"/>
              </a:rPr>
              <a:t>20</a:t>
            </a:r>
            <a:r>
              <a:rPr lang="ja-JP" altLang="en-US" sz="1400" b="1" dirty="0">
                <a:latin typeface="+mn-ea"/>
              </a:rPr>
              <a:t>％と仮定</a:t>
            </a:r>
            <a:endParaRPr lang="en-US" altLang="ja-JP" sz="1400" b="1" dirty="0">
              <a:latin typeface="+mn-ea"/>
            </a:endParaRPr>
          </a:p>
        </p:txBody>
      </p:sp>
      <p:pic>
        <p:nvPicPr>
          <p:cNvPr id="6" name="図 5">
            <a:extLst>
              <a:ext uri="{FF2B5EF4-FFF2-40B4-BE49-F238E27FC236}">
                <a16:creationId xmlns:a16="http://schemas.microsoft.com/office/drawing/2014/main" id="{45ECD03B-6128-1589-DA93-8D96268DB522}"/>
              </a:ext>
            </a:extLst>
          </p:cNvPr>
          <p:cNvPicPr>
            <a:picLocks noChangeAspect="1"/>
          </p:cNvPicPr>
          <p:nvPr/>
        </p:nvPicPr>
        <p:blipFill>
          <a:blip r:embed="rId2"/>
          <a:stretch>
            <a:fillRect/>
          </a:stretch>
        </p:blipFill>
        <p:spPr>
          <a:xfrm>
            <a:off x="8526642" y="1903252"/>
            <a:ext cx="2430906" cy="324342"/>
          </a:xfrm>
          <a:prstGeom prst="rect">
            <a:avLst/>
          </a:prstGeom>
        </p:spPr>
      </p:pic>
      <p:sp>
        <p:nvSpPr>
          <p:cNvPr id="8" name="テキスト ボックス 7">
            <a:extLst>
              <a:ext uri="{FF2B5EF4-FFF2-40B4-BE49-F238E27FC236}">
                <a16:creationId xmlns:a16="http://schemas.microsoft.com/office/drawing/2014/main" id="{A3830002-A524-45CF-1915-8614C3DA2CF4}"/>
              </a:ext>
            </a:extLst>
          </p:cNvPr>
          <p:cNvSpPr txBox="1"/>
          <p:nvPr/>
        </p:nvSpPr>
        <p:spPr>
          <a:xfrm>
            <a:off x="8526642" y="1833340"/>
            <a:ext cx="2430906" cy="425950"/>
          </a:xfrm>
          <a:prstGeom prst="rect">
            <a:avLst/>
          </a:prstGeom>
          <a:noFill/>
        </p:spPr>
        <p:txBody>
          <a:bodyPr wrap="square" rtlCol="0">
            <a:spAutoFit/>
          </a:bodyPr>
          <a:lstStyle/>
          <a:p>
            <a:pPr algn="ctr">
              <a:lnSpc>
                <a:spcPts val="2800"/>
              </a:lnSpc>
            </a:pPr>
            <a:r>
              <a:rPr lang="ja-JP" altLang="en-US" sz="1600" b="1" dirty="0">
                <a:solidFill>
                  <a:srgbClr val="FF0000"/>
                </a:solidFill>
                <a:latin typeface="+mn-ea"/>
              </a:rPr>
              <a:t>買い手フィー　</a:t>
            </a:r>
            <a:r>
              <a:rPr lang="en-US" altLang="ja-JP" sz="1600" b="1" dirty="0">
                <a:solidFill>
                  <a:srgbClr val="FF0000"/>
                </a:solidFill>
                <a:latin typeface="+mn-ea"/>
              </a:rPr>
              <a:t>10</a:t>
            </a:r>
            <a:r>
              <a:rPr lang="ja-JP" altLang="en-US" sz="1600" b="1" dirty="0">
                <a:solidFill>
                  <a:srgbClr val="FF0000"/>
                </a:solidFill>
                <a:latin typeface="+mn-ea"/>
              </a:rPr>
              <a:t>％</a:t>
            </a:r>
            <a:endParaRPr lang="en-US" altLang="ja-JP" sz="1600" b="1" dirty="0">
              <a:solidFill>
                <a:srgbClr val="FF0000"/>
              </a:solidFill>
              <a:latin typeface="+mn-ea"/>
            </a:endParaRPr>
          </a:p>
        </p:txBody>
      </p:sp>
    </p:spTree>
    <p:extLst>
      <p:ext uri="{BB962C8B-B14F-4D97-AF65-F5344CB8AC3E}">
        <p14:creationId xmlns:p14="http://schemas.microsoft.com/office/powerpoint/2010/main" val="357053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A8A6C-A010-7394-0C1E-3AD8C6ABB76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7FC35EA-351F-4661-590D-C29093631D9F}"/>
              </a:ext>
            </a:extLst>
          </p:cNvPr>
          <p:cNvSpPr>
            <a:spLocks noGrp="1"/>
          </p:cNvSpPr>
          <p:nvPr>
            <p:ph type="sldNum" sz="quarter" idx="12"/>
          </p:nvPr>
        </p:nvSpPr>
        <p:spPr/>
        <p:txBody>
          <a:bodyPr/>
          <a:lstStyle/>
          <a:p>
            <a:fld id="{26CC2B4A-97AC-4523-B612-441E67B50FCC}" type="slidenum">
              <a:rPr lang="ja-JP" altLang="en-US" smtClean="0"/>
              <a:pPr/>
              <a:t>18</a:t>
            </a:fld>
            <a:endParaRPr lang="ja-JP" altLang="en-US" sz="1400" dirty="0"/>
          </a:p>
        </p:txBody>
      </p:sp>
      <p:sp>
        <p:nvSpPr>
          <p:cNvPr id="7" name="タイトル 1">
            <a:extLst>
              <a:ext uri="{FF2B5EF4-FFF2-40B4-BE49-F238E27FC236}">
                <a16:creationId xmlns:a16="http://schemas.microsoft.com/office/drawing/2014/main" id="{3B191212-8F89-D8C8-6B4B-940A83D0767A}"/>
              </a:ext>
            </a:extLst>
          </p:cNvPr>
          <p:cNvSpPr>
            <a:spLocks noGrp="1"/>
          </p:cNvSpPr>
          <p:nvPr>
            <p:ph type="title"/>
          </p:nvPr>
        </p:nvSpPr>
        <p:spPr>
          <a:xfrm>
            <a:off x="403200" y="0"/>
            <a:ext cx="10515600" cy="1325563"/>
          </a:xfrm>
        </p:spPr>
        <p:txBody>
          <a:bodyPr>
            <a:normAutofit/>
          </a:bodyPr>
          <a:lstStyle/>
          <a:p>
            <a:r>
              <a:rPr kumimoji="1" lang="en-US" altLang="ja-JP" sz="2800" b="1" dirty="0">
                <a:latin typeface="+mn-ea"/>
                <a:ea typeface="+mn-ea"/>
              </a:rPr>
              <a:t>M&amp;A</a:t>
            </a:r>
            <a:r>
              <a:rPr kumimoji="1" lang="ja-JP" altLang="en-US" sz="2800" b="1" dirty="0">
                <a:latin typeface="+mn-ea"/>
                <a:ea typeface="+mn-ea"/>
              </a:rPr>
              <a:t>を活用した事業承継に伴う廃業支援の事例</a:t>
            </a:r>
          </a:p>
        </p:txBody>
      </p:sp>
      <p:sp>
        <p:nvSpPr>
          <p:cNvPr id="10" name="テキスト ボックス 9">
            <a:extLst>
              <a:ext uri="{FF2B5EF4-FFF2-40B4-BE49-F238E27FC236}">
                <a16:creationId xmlns:a16="http://schemas.microsoft.com/office/drawing/2014/main" id="{568A2AD6-5F76-0B5C-A133-45BAD8C9CCFF}"/>
              </a:ext>
            </a:extLst>
          </p:cNvPr>
          <p:cNvSpPr txBox="1"/>
          <p:nvPr/>
        </p:nvSpPr>
        <p:spPr>
          <a:xfrm>
            <a:off x="404582" y="1083914"/>
            <a:ext cx="1261884" cy="451406"/>
          </a:xfrm>
          <a:prstGeom prst="rect">
            <a:avLst/>
          </a:prstGeom>
          <a:noFill/>
        </p:spPr>
        <p:txBody>
          <a:bodyPr wrap="none" rtlCol="0">
            <a:spAutoFit/>
          </a:bodyPr>
          <a:lstStyle/>
          <a:p>
            <a:pPr marL="457200" indent="-457200" algn="l">
              <a:lnSpc>
                <a:spcPts val="2800"/>
              </a:lnSpc>
              <a:buFont typeface="Wingdings" panose="05000000000000000000" pitchFamily="2" charset="2"/>
              <a:buChar char="n"/>
            </a:pPr>
            <a:r>
              <a:rPr lang="ja-JP" altLang="en-US" sz="2400" b="1" dirty="0">
                <a:latin typeface="+mn-ea"/>
              </a:rPr>
              <a:t>詳細</a:t>
            </a:r>
            <a:endParaRPr kumimoji="1" lang="ja-JP" altLang="en-US" sz="2400" b="1" dirty="0">
              <a:latin typeface="+mn-ea"/>
            </a:endParaRPr>
          </a:p>
        </p:txBody>
      </p:sp>
      <p:sp>
        <p:nvSpPr>
          <p:cNvPr id="3" name="テキスト ボックス 2">
            <a:extLst>
              <a:ext uri="{FF2B5EF4-FFF2-40B4-BE49-F238E27FC236}">
                <a16:creationId xmlns:a16="http://schemas.microsoft.com/office/drawing/2014/main" id="{D16907F8-6E67-86B7-73A7-77E1C71CEC44}"/>
              </a:ext>
            </a:extLst>
          </p:cNvPr>
          <p:cNvSpPr txBox="1"/>
          <p:nvPr/>
        </p:nvSpPr>
        <p:spPr>
          <a:xfrm>
            <a:off x="403200" y="1530811"/>
            <a:ext cx="11247024" cy="1510285"/>
          </a:xfrm>
          <a:prstGeom prst="rect">
            <a:avLst/>
          </a:prstGeom>
          <a:noFill/>
        </p:spPr>
        <p:txBody>
          <a:bodyPr wrap="square" rtlCol="0">
            <a:spAutoFit/>
          </a:bodyPr>
          <a:lstStyle/>
          <a:p>
            <a:pPr algn="l">
              <a:lnSpc>
                <a:spcPts val="2800"/>
              </a:lnSpc>
            </a:pPr>
            <a:r>
              <a:rPr lang="ja-JP" altLang="en-US" sz="2000" b="1" dirty="0">
                <a:latin typeface="+mn-ea"/>
              </a:rPr>
              <a:t>①株式譲渡実行前</a:t>
            </a:r>
            <a:endParaRPr lang="en-US" altLang="ja-JP" sz="2000" b="1" dirty="0">
              <a:latin typeface="+mn-ea"/>
            </a:endParaRPr>
          </a:p>
          <a:p>
            <a:pPr algn="l">
              <a:lnSpc>
                <a:spcPts val="2800"/>
              </a:lnSpc>
            </a:pPr>
            <a:r>
              <a:rPr kumimoji="1" lang="ja-JP" altLang="en-US" sz="2000" b="1" dirty="0">
                <a:latin typeface="+mn-ea"/>
              </a:rPr>
              <a:t>・すべての資産を時価評価、外貨・有価証券などはその時点で可能であれば現金化</a:t>
            </a:r>
            <a:endParaRPr kumimoji="1" lang="en-US" altLang="ja-JP" sz="2000" b="1" dirty="0">
              <a:latin typeface="+mn-ea"/>
            </a:endParaRPr>
          </a:p>
          <a:p>
            <a:pPr algn="l">
              <a:lnSpc>
                <a:spcPts val="2800"/>
              </a:lnSpc>
            </a:pPr>
            <a:r>
              <a:rPr lang="ja-JP" altLang="en-US" sz="2000" b="1" dirty="0">
                <a:latin typeface="+mn-ea"/>
              </a:rPr>
              <a:t>・従業員の退職金と退職までの給与を計算し控除</a:t>
            </a:r>
            <a:endParaRPr lang="en-US" altLang="ja-JP" sz="2000" b="1" dirty="0">
              <a:latin typeface="+mn-ea"/>
            </a:endParaRPr>
          </a:p>
          <a:p>
            <a:pPr algn="l">
              <a:lnSpc>
                <a:spcPts val="2800"/>
              </a:lnSpc>
            </a:pPr>
            <a:r>
              <a:rPr kumimoji="1" lang="ja-JP" altLang="en-US" sz="2000" b="1" dirty="0">
                <a:latin typeface="+mn-ea"/>
              </a:rPr>
              <a:t>・そのほか廃業までの費用を算出し、譲渡価格を決定</a:t>
            </a:r>
          </a:p>
        </p:txBody>
      </p:sp>
      <p:sp>
        <p:nvSpPr>
          <p:cNvPr id="8" name="テキスト ボックス 7">
            <a:extLst>
              <a:ext uri="{FF2B5EF4-FFF2-40B4-BE49-F238E27FC236}">
                <a16:creationId xmlns:a16="http://schemas.microsoft.com/office/drawing/2014/main" id="{3049636B-981F-EC7A-1A66-67F580BA2031}"/>
              </a:ext>
            </a:extLst>
          </p:cNvPr>
          <p:cNvSpPr txBox="1"/>
          <p:nvPr/>
        </p:nvSpPr>
        <p:spPr>
          <a:xfrm>
            <a:off x="403200" y="3246344"/>
            <a:ext cx="11247024" cy="1869358"/>
          </a:xfrm>
          <a:prstGeom prst="rect">
            <a:avLst/>
          </a:prstGeom>
          <a:noFill/>
        </p:spPr>
        <p:txBody>
          <a:bodyPr wrap="square" rtlCol="0">
            <a:spAutoFit/>
          </a:bodyPr>
          <a:lstStyle/>
          <a:p>
            <a:pPr algn="l">
              <a:lnSpc>
                <a:spcPts val="2800"/>
              </a:lnSpc>
            </a:pPr>
            <a:r>
              <a:rPr lang="ja-JP" altLang="en-US" sz="2000" b="1" dirty="0">
                <a:latin typeface="+mn-ea"/>
              </a:rPr>
              <a:t>②株式譲渡実行後（廃業手続き開始）</a:t>
            </a:r>
            <a:endParaRPr lang="en-US" altLang="ja-JP" sz="2000" b="1" dirty="0">
              <a:latin typeface="+mn-ea"/>
            </a:endParaRPr>
          </a:p>
          <a:p>
            <a:pPr algn="l">
              <a:lnSpc>
                <a:spcPts val="2800"/>
              </a:lnSpc>
            </a:pPr>
            <a:r>
              <a:rPr lang="ja-JP" altLang="en-US" sz="2000" b="1" dirty="0">
                <a:latin typeface="+mn-ea"/>
              </a:rPr>
              <a:t>・基本的にオーナーには一定期間残ってもらう</a:t>
            </a:r>
            <a:endParaRPr lang="en-US" altLang="ja-JP" sz="2000" b="1" dirty="0">
              <a:latin typeface="+mn-ea"/>
            </a:endParaRPr>
          </a:p>
          <a:p>
            <a:pPr algn="l">
              <a:lnSpc>
                <a:spcPts val="2800"/>
              </a:lnSpc>
            </a:pPr>
            <a:r>
              <a:rPr lang="ja-JP" altLang="en-US" sz="2000" b="1" dirty="0">
                <a:latin typeface="+mn-ea"/>
              </a:rPr>
              <a:t>・買い手にて残っている契約や口座などすべて解約手続き</a:t>
            </a:r>
            <a:endParaRPr lang="en-US" altLang="ja-JP" sz="2000" b="1" dirty="0">
              <a:latin typeface="+mn-ea"/>
            </a:endParaRPr>
          </a:p>
          <a:p>
            <a:pPr algn="l">
              <a:lnSpc>
                <a:spcPts val="2800"/>
              </a:lnSpc>
            </a:pPr>
            <a:r>
              <a:rPr kumimoji="1" lang="ja-JP" altLang="en-US" sz="2000" b="1" dirty="0">
                <a:latin typeface="+mn-ea"/>
              </a:rPr>
              <a:t>・取引先などが取得したい事業・資産等があれば事業譲渡</a:t>
            </a:r>
            <a:endParaRPr kumimoji="1" lang="en-US" altLang="ja-JP" sz="2000" b="1" dirty="0">
              <a:latin typeface="+mn-ea"/>
            </a:endParaRPr>
          </a:p>
          <a:p>
            <a:pPr algn="l">
              <a:lnSpc>
                <a:spcPts val="2800"/>
              </a:lnSpc>
            </a:pPr>
            <a:r>
              <a:rPr lang="ja-JP" altLang="en-US" sz="2000" b="1" dirty="0">
                <a:latin typeface="+mn-ea"/>
              </a:rPr>
              <a:t>・従業員は廃業手続きを行いながら、転職活動（</a:t>
            </a:r>
            <a:r>
              <a:rPr lang="en-US" altLang="ja-JP" sz="2000" b="1" dirty="0">
                <a:latin typeface="+mn-ea"/>
              </a:rPr>
              <a:t>3</a:t>
            </a:r>
            <a:r>
              <a:rPr lang="ja-JP" altLang="en-US" sz="2000" b="1" dirty="0">
                <a:latin typeface="+mn-ea"/>
              </a:rPr>
              <a:t>～</a:t>
            </a:r>
            <a:r>
              <a:rPr lang="en-US" altLang="ja-JP" sz="2000" b="1" dirty="0">
                <a:latin typeface="+mn-ea"/>
              </a:rPr>
              <a:t>6</a:t>
            </a:r>
            <a:r>
              <a:rPr lang="ja-JP" altLang="en-US" sz="2000" b="1" dirty="0">
                <a:latin typeface="+mn-ea"/>
              </a:rPr>
              <a:t>か月）　オーナーはその斡旋</a:t>
            </a:r>
            <a:endParaRPr lang="en-US" altLang="ja-JP" sz="2000" b="1" dirty="0">
              <a:latin typeface="+mn-ea"/>
            </a:endParaRPr>
          </a:p>
        </p:txBody>
      </p:sp>
    </p:spTree>
    <p:extLst>
      <p:ext uri="{BB962C8B-B14F-4D97-AF65-F5344CB8AC3E}">
        <p14:creationId xmlns:p14="http://schemas.microsoft.com/office/powerpoint/2010/main" val="390519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524D7-3440-21AA-4A30-559A0D40D50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3B559D5-C422-ACE2-11F3-099AAB0140C2}"/>
              </a:ext>
            </a:extLst>
          </p:cNvPr>
          <p:cNvSpPr>
            <a:spLocks noGrp="1"/>
          </p:cNvSpPr>
          <p:nvPr>
            <p:ph type="sldNum" sz="quarter" idx="12"/>
          </p:nvPr>
        </p:nvSpPr>
        <p:spPr/>
        <p:txBody>
          <a:bodyPr/>
          <a:lstStyle/>
          <a:p>
            <a:fld id="{26CC2B4A-97AC-4523-B612-441E67B50FCC}" type="slidenum">
              <a:rPr lang="ja-JP" altLang="en-US" smtClean="0"/>
              <a:pPr/>
              <a:t>19</a:t>
            </a:fld>
            <a:endParaRPr lang="ja-JP" altLang="en-US" sz="1400" dirty="0"/>
          </a:p>
        </p:txBody>
      </p:sp>
      <p:sp>
        <p:nvSpPr>
          <p:cNvPr id="2" name="テキスト ボックス 1">
            <a:extLst>
              <a:ext uri="{FF2B5EF4-FFF2-40B4-BE49-F238E27FC236}">
                <a16:creationId xmlns:a16="http://schemas.microsoft.com/office/drawing/2014/main" id="{94239505-094A-4229-B0B3-56AE0CD7BFF5}"/>
              </a:ext>
            </a:extLst>
          </p:cNvPr>
          <p:cNvSpPr txBox="1"/>
          <p:nvPr/>
        </p:nvSpPr>
        <p:spPr>
          <a:xfrm>
            <a:off x="403200" y="1551621"/>
            <a:ext cx="11064240" cy="1323439"/>
          </a:xfrm>
          <a:prstGeom prst="rect">
            <a:avLst/>
          </a:prstGeom>
          <a:noFill/>
          <a:ln>
            <a:noFill/>
          </a:ln>
        </p:spPr>
        <p:txBody>
          <a:bodyPr wrap="square">
            <a:spAutoFit/>
          </a:bodyPr>
          <a:lstStyle/>
          <a:p>
            <a:pPr>
              <a:spcBef>
                <a:spcPts val="600"/>
              </a:spcBef>
              <a:spcAft>
                <a:spcPts val="600"/>
              </a:spcAft>
            </a:pPr>
            <a:r>
              <a:rPr lang="ja-JP" altLang="en-US" sz="2000" dirty="0">
                <a:latin typeface="+mn-ea"/>
              </a:rPr>
              <a:t>①廃業手続きの負担を排除</a:t>
            </a:r>
            <a:endParaRPr lang="en-US" altLang="ja-JP" sz="2000" dirty="0">
              <a:latin typeface="+mn-ea"/>
            </a:endParaRPr>
          </a:p>
          <a:p>
            <a:pPr>
              <a:spcBef>
                <a:spcPts val="600"/>
              </a:spcBef>
              <a:spcAft>
                <a:spcPts val="600"/>
              </a:spcAft>
            </a:pPr>
            <a:r>
              <a:rPr lang="ja-JP" altLang="en-US" sz="2000" dirty="0">
                <a:latin typeface="+mn-ea"/>
              </a:rPr>
              <a:t>②大幅に時間を削減可能</a:t>
            </a:r>
            <a:endParaRPr lang="en-US" altLang="ja-JP" sz="2000" dirty="0">
              <a:latin typeface="+mn-ea"/>
            </a:endParaRPr>
          </a:p>
          <a:p>
            <a:pPr>
              <a:spcBef>
                <a:spcPts val="600"/>
              </a:spcBef>
              <a:spcAft>
                <a:spcPts val="600"/>
              </a:spcAft>
            </a:pPr>
            <a:r>
              <a:rPr lang="ja-JP" altLang="en-US" sz="2000" dirty="0">
                <a:latin typeface="+mn-ea"/>
              </a:rPr>
              <a:t>③手残りの最大化が可能</a:t>
            </a:r>
            <a:endParaRPr lang="en-US" altLang="ja-JP" sz="2000" dirty="0">
              <a:latin typeface="+mn-ea"/>
            </a:endParaRPr>
          </a:p>
        </p:txBody>
      </p:sp>
      <p:sp>
        <p:nvSpPr>
          <p:cNvPr id="3" name="テキスト ボックス 2">
            <a:extLst>
              <a:ext uri="{FF2B5EF4-FFF2-40B4-BE49-F238E27FC236}">
                <a16:creationId xmlns:a16="http://schemas.microsoft.com/office/drawing/2014/main" id="{C0098644-E917-F824-63A8-C19181077108}"/>
              </a:ext>
            </a:extLst>
          </p:cNvPr>
          <p:cNvSpPr txBox="1"/>
          <p:nvPr/>
        </p:nvSpPr>
        <p:spPr>
          <a:xfrm>
            <a:off x="403200" y="3693782"/>
            <a:ext cx="11064240" cy="400110"/>
          </a:xfrm>
          <a:prstGeom prst="rect">
            <a:avLst/>
          </a:prstGeom>
          <a:noFill/>
          <a:ln>
            <a:noFill/>
          </a:ln>
        </p:spPr>
        <p:txBody>
          <a:bodyPr wrap="square">
            <a:spAutoFit/>
          </a:bodyPr>
          <a:lstStyle/>
          <a:p>
            <a:pPr>
              <a:spcBef>
                <a:spcPts val="600"/>
              </a:spcBef>
              <a:spcAft>
                <a:spcPts val="600"/>
              </a:spcAft>
            </a:pPr>
            <a:r>
              <a:rPr lang="ja-JP" altLang="en-US" sz="2000" dirty="0">
                <a:latin typeface="+mn-ea"/>
              </a:rPr>
              <a:t>①従業員がいる場合には説明が必要</a:t>
            </a:r>
            <a:endParaRPr lang="en-US" altLang="ja-JP" sz="2000" dirty="0">
              <a:latin typeface="+mn-ea"/>
            </a:endParaRPr>
          </a:p>
        </p:txBody>
      </p:sp>
      <p:sp>
        <p:nvSpPr>
          <p:cNvPr id="5" name="テキスト ボックス 4">
            <a:extLst>
              <a:ext uri="{FF2B5EF4-FFF2-40B4-BE49-F238E27FC236}">
                <a16:creationId xmlns:a16="http://schemas.microsoft.com/office/drawing/2014/main" id="{CB9BC4C8-2C56-1A4A-6849-68BBDA5C05BB}"/>
              </a:ext>
            </a:extLst>
          </p:cNvPr>
          <p:cNvSpPr txBox="1"/>
          <p:nvPr/>
        </p:nvSpPr>
        <p:spPr>
          <a:xfrm>
            <a:off x="403200" y="1040670"/>
            <a:ext cx="1488123" cy="433067"/>
          </a:xfrm>
          <a:prstGeom prst="rect">
            <a:avLst/>
          </a:prstGeom>
          <a:solidFill>
            <a:schemeClr val="accent1">
              <a:lumMod val="40000"/>
              <a:lumOff val="60000"/>
            </a:schemeClr>
          </a:solidFill>
        </p:spPr>
        <p:txBody>
          <a:bodyPr wrap="square" rtlCol="0">
            <a:spAutoFit/>
          </a:bodyPr>
          <a:lstStyle/>
          <a:p>
            <a:pPr algn="l">
              <a:lnSpc>
                <a:spcPts val="2800"/>
              </a:lnSpc>
            </a:pPr>
            <a:r>
              <a:rPr kumimoji="1" lang="ja-JP" altLang="en-US" sz="2000" b="1" dirty="0">
                <a:latin typeface="+mn-ea"/>
              </a:rPr>
              <a:t>■メリット</a:t>
            </a:r>
          </a:p>
        </p:txBody>
      </p:sp>
      <p:sp>
        <p:nvSpPr>
          <p:cNvPr id="6" name="テキスト ボックス 5">
            <a:extLst>
              <a:ext uri="{FF2B5EF4-FFF2-40B4-BE49-F238E27FC236}">
                <a16:creationId xmlns:a16="http://schemas.microsoft.com/office/drawing/2014/main" id="{04402922-62FA-7810-DB9E-525AB3BA1E2B}"/>
              </a:ext>
            </a:extLst>
          </p:cNvPr>
          <p:cNvSpPr txBox="1"/>
          <p:nvPr/>
        </p:nvSpPr>
        <p:spPr>
          <a:xfrm>
            <a:off x="403200" y="3219954"/>
            <a:ext cx="1723549" cy="433067"/>
          </a:xfrm>
          <a:prstGeom prst="rect">
            <a:avLst/>
          </a:prstGeom>
          <a:solidFill>
            <a:schemeClr val="accent2">
              <a:lumMod val="40000"/>
              <a:lumOff val="60000"/>
            </a:schemeClr>
          </a:solidFill>
        </p:spPr>
        <p:txBody>
          <a:bodyPr wrap="none" rtlCol="0">
            <a:spAutoFit/>
          </a:bodyPr>
          <a:lstStyle/>
          <a:p>
            <a:pPr algn="l">
              <a:lnSpc>
                <a:spcPts val="2800"/>
              </a:lnSpc>
            </a:pPr>
            <a:r>
              <a:rPr kumimoji="1" lang="ja-JP" altLang="en-US" sz="2000" b="1" dirty="0">
                <a:latin typeface="+mn-ea"/>
              </a:rPr>
              <a:t>■デメリット</a:t>
            </a:r>
          </a:p>
        </p:txBody>
      </p:sp>
      <p:sp>
        <p:nvSpPr>
          <p:cNvPr id="8" name="テキスト ボックス 7">
            <a:extLst>
              <a:ext uri="{FF2B5EF4-FFF2-40B4-BE49-F238E27FC236}">
                <a16:creationId xmlns:a16="http://schemas.microsoft.com/office/drawing/2014/main" id="{6DB46164-6C08-08E8-EA1A-09B49454335A}"/>
              </a:ext>
            </a:extLst>
          </p:cNvPr>
          <p:cNvSpPr txBox="1"/>
          <p:nvPr/>
        </p:nvSpPr>
        <p:spPr>
          <a:xfrm>
            <a:off x="403200" y="4868856"/>
            <a:ext cx="1003570" cy="433067"/>
          </a:xfrm>
          <a:prstGeom prst="rect">
            <a:avLst/>
          </a:prstGeom>
          <a:noFill/>
          <a:ln>
            <a:noFill/>
          </a:ln>
        </p:spPr>
        <p:txBody>
          <a:bodyPr wrap="square" rtlCol="0">
            <a:spAutoFit/>
          </a:bodyPr>
          <a:lstStyle/>
          <a:p>
            <a:pPr algn="l">
              <a:lnSpc>
                <a:spcPts val="2800"/>
              </a:lnSpc>
            </a:pPr>
            <a:r>
              <a:rPr kumimoji="1" lang="ja-JP" altLang="en-US" sz="2000" b="1" dirty="0">
                <a:latin typeface="+mn-ea"/>
              </a:rPr>
              <a:t>■</a:t>
            </a:r>
            <a:r>
              <a:rPr lang="ja-JP" altLang="en-US" sz="2000" b="1" dirty="0">
                <a:latin typeface="+mn-ea"/>
              </a:rPr>
              <a:t>備考</a:t>
            </a:r>
            <a:endParaRPr kumimoji="1" lang="ja-JP" altLang="en-US" sz="2000" b="1" dirty="0">
              <a:latin typeface="+mn-ea"/>
            </a:endParaRPr>
          </a:p>
        </p:txBody>
      </p:sp>
      <p:sp>
        <p:nvSpPr>
          <p:cNvPr id="10" name="テキスト ボックス 9">
            <a:extLst>
              <a:ext uri="{FF2B5EF4-FFF2-40B4-BE49-F238E27FC236}">
                <a16:creationId xmlns:a16="http://schemas.microsoft.com/office/drawing/2014/main" id="{A753EA69-9134-6F7F-A3D6-3D3523B0FAF1}"/>
              </a:ext>
            </a:extLst>
          </p:cNvPr>
          <p:cNvSpPr txBox="1"/>
          <p:nvPr/>
        </p:nvSpPr>
        <p:spPr>
          <a:xfrm>
            <a:off x="403200" y="5386443"/>
            <a:ext cx="11064240" cy="861774"/>
          </a:xfrm>
          <a:prstGeom prst="rect">
            <a:avLst/>
          </a:prstGeom>
          <a:noFill/>
          <a:ln>
            <a:noFill/>
          </a:ln>
        </p:spPr>
        <p:txBody>
          <a:bodyPr wrap="square">
            <a:spAutoFit/>
          </a:bodyPr>
          <a:lstStyle/>
          <a:p>
            <a:pPr marL="342900" indent="-342900">
              <a:spcBef>
                <a:spcPts val="600"/>
              </a:spcBef>
              <a:spcAft>
                <a:spcPts val="600"/>
              </a:spcAft>
              <a:buFont typeface="Arial" panose="020B0604020202020204" pitchFamily="34" charset="0"/>
              <a:buChar char="•"/>
            </a:pPr>
            <a:r>
              <a:rPr lang="ja-JP" altLang="en-US" sz="2000" dirty="0">
                <a:latin typeface="+mn-ea"/>
              </a:rPr>
              <a:t>買い手のフィーは買い手企業によって変動致します。</a:t>
            </a:r>
            <a:endParaRPr lang="en-US" altLang="ja-JP" sz="2000" dirty="0">
              <a:latin typeface="+mn-ea"/>
            </a:endParaRPr>
          </a:p>
          <a:p>
            <a:pPr marL="342900" indent="-342900">
              <a:spcBef>
                <a:spcPts val="600"/>
              </a:spcBef>
              <a:spcAft>
                <a:spcPts val="600"/>
              </a:spcAft>
              <a:buFont typeface="Arial" panose="020B0604020202020204" pitchFamily="34" charset="0"/>
              <a:buChar char="•"/>
            </a:pPr>
            <a:r>
              <a:rPr lang="ja-JP" altLang="en-US" sz="2000" dirty="0">
                <a:latin typeface="+mn-ea"/>
              </a:rPr>
              <a:t>従業員解雇や清算に係る費用は事前に控除致します。</a:t>
            </a:r>
            <a:endParaRPr lang="en-US" altLang="ja-JP" sz="2000" dirty="0">
              <a:latin typeface="+mn-ea"/>
            </a:endParaRPr>
          </a:p>
        </p:txBody>
      </p:sp>
      <p:sp>
        <p:nvSpPr>
          <p:cNvPr id="12" name="タイトル 1">
            <a:extLst>
              <a:ext uri="{FF2B5EF4-FFF2-40B4-BE49-F238E27FC236}">
                <a16:creationId xmlns:a16="http://schemas.microsoft.com/office/drawing/2014/main" id="{2826263E-4EB4-755E-1486-EE3245A924E4}"/>
              </a:ext>
            </a:extLst>
          </p:cNvPr>
          <p:cNvSpPr txBox="1">
            <a:spLocks/>
          </p:cNvSpPr>
          <p:nvPr/>
        </p:nvSpPr>
        <p:spPr>
          <a:xfrm>
            <a:off x="403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a:latin typeface="+mn-ea"/>
                <a:ea typeface="+mn-ea"/>
              </a:rPr>
              <a:t>M&amp;A</a:t>
            </a:r>
            <a:r>
              <a:rPr lang="ja-JP" altLang="en-US" sz="2800" b="1">
                <a:latin typeface="+mn-ea"/>
                <a:ea typeface="+mn-ea"/>
              </a:rPr>
              <a:t>を活用した事業承継に伴う廃業支援の事例</a:t>
            </a:r>
            <a:endParaRPr lang="ja-JP" altLang="en-US" sz="2800" b="1" dirty="0">
              <a:latin typeface="+mn-ea"/>
              <a:ea typeface="+mn-ea"/>
            </a:endParaRPr>
          </a:p>
        </p:txBody>
      </p:sp>
    </p:spTree>
    <p:extLst>
      <p:ext uri="{BB962C8B-B14F-4D97-AF65-F5344CB8AC3E}">
        <p14:creationId xmlns:p14="http://schemas.microsoft.com/office/powerpoint/2010/main" val="311647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E40D239B-1669-4826-8103-792D40500DCF}"/>
              </a:ext>
            </a:extLst>
          </p:cNvPr>
          <p:cNvSpPr>
            <a:spLocks noGrp="1"/>
          </p:cNvSpPr>
          <p:nvPr>
            <p:ph type="title"/>
          </p:nvPr>
        </p:nvSpPr>
        <p:spPr>
          <a:xfrm>
            <a:off x="404582" y="0"/>
            <a:ext cx="10515600" cy="1325563"/>
          </a:xfrm>
        </p:spPr>
        <p:txBody>
          <a:bodyPr>
            <a:normAutofit/>
          </a:bodyPr>
          <a:lstStyle/>
          <a:p>
            <a:r>
              <a:rPr kumimoji="1" lang="ja-JP" altLang="en-US" sz="2800" b="1" dirty="0">
                <a:latin typeface="+mn-ea"/>
                <a:ea typeface="+mn-ea"/>
              </a:rPr>
              <a:t>自己紹介</a:t>
            </a:r>
          </a:p>
        </p:txBody>
      </p:sp>
      <p:sp>
        <p:nvSpPr>
          <p:cNvPr id="4" name="テキスト ボックス 3">
            <a:extLst>
              <a:ext uri="{FF2B5EF4-FFF2-40B4-BE49-F238E27FC236}">
                <a16:creationId xmlns:a16="http://schemas.microsoft.com/office/drawing/2014/main" id="{CC96C312-F1FE-4A2D-96FF-6E650309B140}"/>
              </a:ext>
            </a:extLst>
          </p:cNvPr>
          <p:cNvSpPr txBox="1"/>
          <p:nvPr/>
        </p:nvSpPr>
        <p:spPr>
          <a:xfrm>
            <a:off x="5776912" y="2971800"/>
            <a:ext cx="914400" cy="914400"/>
          </a:xfrm>
          <a:prstGeom prst="rect">
            <a:avLst/>
          </a:prstGeom>
          <a:noFill/>
        </p:spPr>
        <p:txBody>
          <a:bodyPr wrap="square" rtlCol="0">
            <a:spAutoFit/>
          </a:bodyPr>
          <a:lstStyle/>
          <a:p>
            <a:endParaRPr kumimoji="1" lang="ja-JP" altLang="en-US" dirty="0"/>
          </a:p>
        </p:txBody>
      </p:sp>
      <p:sp>
        <p:nvSpPr>
          <p:cNvPr id="5" name="テキスト ボックス 4">
            <a:extLst>
              <a:ext uri="{FF2B5EF4-FFF2-40B4-BE49-F238E27FC236}">
                <a16:creationId xmlns:a16="http://schemas.microsoft.com/office/drawing/2014/main" id="{9FF7CBBD-E6A5-459D-9BC6-8BA07A9D7786}"/>
              </a:ext>
            </a:extLst>
          </p:cNvPr>
          <p:cNvSpPr txBox="1"/>
          <p:nvPr/>
        </p:nvSpPr>
        <p:spPr>
          <a:xfrm>
            <a:off x="5729287" y="2647950"/>
            <a:ext cx="914400" cy="914400"/>
          </a:xfrm>
          <a:prstGeom prst="rect">
            <a:avLst/>
          </a:prstGeom>
          <a:noFill/>
        </p:spPr>
        <p:txBody>
          <a:bodyPr wrap="square" rtlCol="0">
            <a:spAutoFit/>
          </a:bodyPr>
          <a:lstStyle/>
          <a:p>
            <a:endParaRPr kumimoji="1" lang="ja-JP" altLang="en-US" dirty="0"/>
          </a:p>
        </p:txBody>
      </p:sp>
      <p:sp>
        <p:nvSpPr>
          <p:cNvPr id="16" name="テキスト ボックス 15">
            <a:extLst>
              <a:ext uri="{FF2B5EF4-FFF2-40B4-BE49-F238E27FC236}">
                <a16:creationId xmlns:a16="http://schemas.microsoft.com/office/drawing/2014/main" id="{9F5890C3-A7D1-4885-A80F-A7A94CECF0DE}"/>
              </a:ext>
            </a:extLst>
          </p:cNvPr>
          <p:cNvSpPr txBox="1"/>
          <p:nvPr/>
        </p:nvSpPr>
        <p:spPr>
          <a:xfrm>
            <a:off x="5776912" y="2971800"/>
            <a:ext cx="914400" cy="914400"/>
          </a:xfrm>
          <a:prstGeom prst="rect">
            <a:avLst/>
          </a:prstGeom>
          <a:noFill/>
        </p:spPr>
        <p:txBody>
          <a:bodyPr wrap="square" rtlCol="0">
            <a:spAutoFit/>
          </a:bodyPr>
          <a:lstStyle/>
          <a:p>
            <a:endParaRPr kumimoji="1" lang="ja-JP" altLang="en-US" dirty="0"/>
          </a:p>
        </p:txBody>
      </p:sp>
      <p:sp>
        <p:nvSpPr>
          <p:cNvPr id="17" name="テキスト ボックス 16">
            <a:extLst>
              <a:ext uri="{FF2B5EF4-FFF2-40B4-BE49-F238E27FC236}">
                <a16:creationId xmlns:a16="http://schemas.microsoft.com/office/drawing/2014/main" id="{5241DC96-8031-4D25-BDA9-CCBA80083B3D}"/>
              </a:ext>
            </a:extLst>
          </p:cNvPr>
          <p:cNvSpPr txBox="1"/>
          <p:nvPr/>
        </p:nvSpPr>
        <p:spPr>
          <a:xfrm>
            <a:off x="5729287" y="2647950"/>
            <a:ext cx="914400" cy="914400"/>
          </a:xfrm>
          <a:prstGeom prst="rect">
            <a:avLst/>
          </a:prstGeom>
          <a:noFill/>
        </p:spPr>
        <p:txBody>
          <a:bodyPr wrap="square" rtlCol="0">
            <a:spAutoFit/>
          </a:bodyPr>
          <a:lstStyle/>
          <a:p>
            <a:endParaRPr kumimoji="1" lang="ja-JP" altLang="en-US" dirty="0"/>
          </a:p>
        </p:txBody>
      </p:sp>
      <p:sp>
        <p:nvSpPr>
          <p:cNvPr id="19" name="テキスト ボックス 18">
            <a:extLst>
              <a:ext uri="{FF2B5EF4-FFF2-40B4-BE49-F238E27FC236}">
                <a16:creationId xmlns:a16="http://schemas.microsoft.com/office/drawing/2014/main" id="{D7D5E0AB-7963-4CB3-8714-9D1164443600}"/>
              </a:ext>
            </a:extLst>
          </p:cNvPr>
          <p:cNvSpPr txBox="1"/>
          <p:nvPr/>
        </p:nvSpPr>
        <p:spPr>
          <a:xfrm>
            <a:off x="430856" y="2080117"/>
            <a:ext cx="10193650" cy="438710"/>
          </a:xfrm>
          <a:prstGeom prst="rect">
            <a:avLst/>
          </a:prstGeom>
          <a:noFill/>
        </p:spPr>
        <p:txBody>
          <a:bodyPr wrap="square">
            <a:spAutoFit/>
          </a:bodyPr>
          <a:lstStyle/>
          <a:p>
            <a:pPr>
              <a:lnSpc>
                <a:spcPts val="3000"/>
              </a:lnSpc>
            </a:pPr>
            <a:r>
              <a:rPr lang="ja-JP" altLang="en-US" sz="1600" dirty="0">
                <a:latin typeface="+mn-ea"/>
              </a:rPr>
              <a:t>法政大学経済学部卒。東京都あきる野市出身。</a:t>
            </a:r>
            <a:endParaRPr lang="en-US" altLang="ja-JP" sz="1600" dirty="0">
              <a:latin typeface="+mn-ea"/>
            </a:endParaRPr>
          </a:p>
        </p:txBody>
      </p:sp>
      <p:sp>
        <p:nvSpPr>
          <p:cNvPr id="14" name="テキスト ボックス 13">
            <a:extLst>
              <a:ext uri="{FF2B5EF4-FFF2-40B4-BE49-F238E27FC236}">
                <a16:creationId xmlns:a16="http://schemas.microsoft.com/office/drawing/2014/main" id="{AD0B0E92-C275-4C9F-A832-6F64395BB134}"/>
              </a:ext>
            </a:extLst>
          </p:cNvPr>
          <p:cNvSpPr txBox="1"/>
          <p:nvPr/>
        </p:nvSpPr>
        <p:spPr>
          <a:xfrm>
            <a:off x="430856" y="3059926"/>
            <a:ext cx="10732824" cy="1208151"/>
          </a:xfrm>
          <a:prstGeom prst="rect">
            <a:avLst/>
          </a:prstGeom>
          <a:noFill/>
        </p:spPr>
        <p:txBody>
          <a:bodyPr wrap="square">
            <a:spAutoFit/>
          </a:bodyPr>
          <a:lstStyle/>
          <a:p>
            <a:pPr>
              <a:lnSpc>
                <a:spcPts val="3000"/>
              </a:lnSpc>
            </a:pPr>
            <a:r>
              <a:rPr lang="ja-JP" altLang="en-US" sz="1600" dirty="0">
                <a:latin typeface="+mn-ea"/>
              </a:rPr>
              <a:t>総合不動産業を行うテンワス株式会社に新卒で入社。</a:t>
            </a:r>
            <a:endParaRPr lang="en-US" altLang="ja-JP" sz="1600" dirty="0">
              <a:latin typeface="+mn-ea"/>
            </a:endParaRPr>
          </a:p>
          <a:p>
            <a:pPr>
              <a:lnSpc>
                <a:spcPts val="3000"/>
              </a:lnSpc>
            </a:pPr>
            <a:r>
              <a:rPr lang="ja-JP" altLang="en-US" sz="1600" dirty="0">
                <a:latin typeface="+mn-ea"/>
              </a:rPr>
              <a:t>財務営業部にて</a:t>
            </a:r>
            <a:r>
              <a:rPr lang="en-US" altLang="ja-JP" sz="1600" dirty="0">
                <a:latin typeface="+mn-ea"/>
              </a:rPr>
              <a:t>M&amp;A</a:t>
            </a:r>
            <a:r>
              <a:rPr lang="ja-JP" altLang="en-US" sz="1600" dirty="0">
                <a:latin typeface="+mn-ea"/>
              </a:rPr>
              <a:t>・資金調達業務に従事し、中小企業の</a:t>
            </a:r>
            <a:r>
              <a:rPr lang="en-US" altLang="ja-JP" sz="1600" dirty="0">
                <a:latin typeface="+mn-ea"/>
              </a:rPr>
              <a:t>M&amp;A</a:t>
            </a:r>
            <a:r>
              <a:rPr lang="ja-JP" altLang="en-US" sz="1600" dirty="0">
                <a:latin typeface="+mn-ea"/>
              </a:rPr>
              <a:t>実務を経験。</a:t>
            </a:r>
            <a:endParaRPr lang="en-US" altLang="ja-JP" sz="1600" dirty="0">
              <a:latin typeface="+mn-ea"/>
            </a:endParaRPr>
          </a:p>
          <a:p>
            <a:pPr>
              <a:lnSpc>
                <a:spcPts val="3000"/>
              </a:lnSpc>
            </a:pPr>
            <a:r>
              <a:rPr lang="ja-JP" altLang="en-US" sz="1600" dirty="0">
                <a:latin typeface="+mn-ea"/>
              </a:rPr>
              <a:t>現在、かえでファイナンシャルアドバイザリー株式会社に入社し、</a:t>
            </a:r>
            <a:r>
              <a:rPr lang="en-US" altLang="ja-JP" sz="1600" dirty="0">
                <a:latin typeface="+mn-ea"/>
              </a:rPr>
              <a:t>M&amp;A</a:t>
            </a:r>
            <a:r>
              <a:rPr lang="ja-JP" altLang="en-US" sz="1600" dirty="0">
                <a:latin typeface="+mn-ea"/>
              </a:rPr>
              <a:t>・事業承継アドバイザリー業務を担当。</a:t>
            </a:r>
          </a:p>
        </p:txBody>
      </p:sp>
      <p:sp>
        <p:nvSpPr>
          <p:cNvPr id="21" name="スライド番号プレースホルダー 2">
            <a:extLst>
              <a:ext uri="{FF2B5EF4-FFF2-40B4-BE49-F238E27FC236}">
                <a16:creationId xmlns:a16="http://schemas.microsoft.com/office/drawing/2014/main" id="{D9B24296-E1D0-4BD5-BE05-BDAB01CD68C4}"/>
              </a:ext>
            </a:extLst>
          </p:cNvPr>
          <p:cNvSpPr>
            <a:spLocks noGrp="1"/>
          </p:cNvSpPr>
          <p:nvPr>
            <p:ph type="sldNum" sz="quarter" idx="12"/>
          </p:nvPr>
        </p:nvSpPr>
        <p:spPr>
          <a:xfrm>
            <a:off x="9273841" y="637768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2B4A-97AC-4523-B612-441E67B50FCC}"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33B9C999-E0AB-4ED0-AADD-C500DF9BC65E}"/>
              </a:ext>
            </a:extLst>
          </p:cNvPr>
          <p:cNvSpPr txBox="1"/>
          <p:nvPr/>
        </p:nvSpPr>
        <p:spPr>
          <a:xfrm>
            <a:off x="432000" y="1440000"/>
            <a:ext cx="3262432" cy="433067"/>
          </a:xfrm>
          <a:prstGeom prst="rect">
            <a:avLst/>
          </a:prstGeom>
          <a:noFill/>
        </p:spPr>
        <p:txBody>
          <a:bodyPr wrap="none" rtlCol="0">
            <a:spAutoFit/>
          </a:bodyPr>
          <a:lstStyle/>
          <a:p>
            <a:pPr algn="l">
              <a:lnSpc>
                <a:spcPts val="2800"/>
              </a:lnSpc>
            </a:pPr>
            <a:r>
              <a:rPr lang="ja-JP" altLang="en-US" sz="2000" b="1" dirty="0">
                <a:latin typeface="+mn-ea"/>
              </a:rPr>
              <a:t>アソシエイト　富田　勇治</a:t>
            </a:r>
            <a:endParaRPr kumimoji="1" lang="ja-JP" altLang="en-US" sz="2000" b="1" dirty="0">
              <a:latin typeface="+mn-ea"/>
            </a:endParaRPr>
          </a:p>
        </p:txBody>
      </p:sp>
      <p:sp>
        <p:nvSpPr>
          <p:cNvPr id="27" name="テキスト ボックス 26">
            <a:extLst>
              <a:ext uri="{FF2B5EF4-FFF2-40B4-BE49-F238E27FC236}">
                <a16:creationId xmlns:a16="http://schemas.microsoft.com/office/drawing/2014/main" id="{DB01899A-070B-4656-B8C7-81D3A13D65F5}"/>
              </a:ext>
            </a:extLst>
          </p:cNvPr>
          <p:cNvSpPr txBox="1"/>
          <p:nvPr/>
        </p:nvSpPr>
        <p:spPr>
          <a:xfrm>
            <a:off x="432000" y="4810010"/>
            <a:ext cx="10193650" cy="1592872"/>
          </a:xfrm>
          <a:prstGeom prst="rect">
            <a:avLst/>
          </a:prstGeom>
          <a:noFill/>
        </p:spPr>
        <p:txBody>
          <a:bodyPr wrap="square">
            <a:spAutoFit/>
          </a:bodyPr>
          <a:lstStyle/>
          <a:p>
            <a:pPr>
              <a:lnSpc>
                <a:spcPts val="3000"/>
              </a:lnSpc>
            </a:pPr>
            <a:r>
              <a:rPr lang="ja-JP" altLang="en-US" sz="1600" dirty="0">
                <a:latin typeface="+mn-ea"/>
              </a:rPr>
              <a:t>趣味：サウナ・散歩・筋トレ</a:t>
            </a:r>
            <a:endParaRPr lang="en-US" altLang="ja-JP" sz="1600" dirty="0">
              <a:latin typeface="+mn-ea"/>
            </a:endParaRPr>
          </a:p>
          <a:p>
            <a:pPr>
              <a:lnSpc>
                <a:spcPts val="3000"/>
              </a:lnSpc>
            </a:pPr>
            <a:r>
              <a:rPr lang="ja-JP" altLang="en-US" sz="1600" dirty="0">
                <a:latin typeface="+mn-ea"/>
              </a:rPr>
              <a:t>好きな言葉：積極一貫・きっとうまくいく</a:t>
            </a:r>
            <a:endParaRPr lang="en-US" altLang="ja-JP" sz="1600" dirty="0">
              <a:latin typeface="+mn-ea"/>
            </a:endParaRPr>
          </a:p>
          <a:p>
            <a:pPr>
              <a:lnSpc>
                <a:spcPts val="3000"/>
              </a:lnSpc>
            </a:pPr>
            <a:r>
              <a:rPr lang="ja-JP" altLang="en-US" sz="1600" dirty="0">
                <a:latin typeface="+mn-ea"/>
              </a:rPr>
              <a:t>好きな食べ物：中華料理・甘いもの全般</a:t>
            </a:r>
            <a:endParaRPr lang="en-US" altLang="ja-JP" sz="1600" dirty="0">
              <a:latin typeface="+mn-ea"/>
            </a:endParaRPr>
          </a:p>
          <a:p>
            <a:pPr>
              <a:lnSpc>
                <a:spcPts val="3000"/>
              </a:lnSpc>
            </a:pPr>
            <a:r>
              <a:rPr lang="ja-JP" altLang="en-US" sz="1600" dirty="0">
                <a:latin typeface="+mn-ea"/>
              </a:rPr>
              <a:t>愛読書：「海賊と呼ばれた男」（百田直樹著）</a:t>
            </a:r>
            <a:endParaRPr lang="en-US" altLang="ja-JP" sz="1600" dirty="0">
              <a:latin typeface="+mn-ea"/>
            </a:endParaRPr>
          </a:p>
        </p:txBody>
      </p:sp>
      <p:sp>
        <p:nvSpPr>
          <p:cNvPr id="15" name="タイトル 1">
            <a:extLst>
              <a:ext uri="{FF2B5EF4-FFF2-40B4-BE49-F238E27FC236}">
                <a16:creationId xmlns:a16="http://schemas.microsoft.com/office/drawing/2014/main" id="{C798BE1E-7626-4288-8598-1720879E05C5}"/>
              </a:ext>
            </a:extLst>
          </p:cNvPr>
          <p:cNvSpPr txBox="1">
            <a:spLocks/>
          </p:cNvSpPr>
          <p:nvPr/>
        </p:nvSpPr>
        <p:spPr>
          <a:xfrm>
            <a:off x="404582" y="36000"/>
            <a:ext cx="5055148" cy="4723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dirty="0">
                <a:solidFill>
                  <a:schemeClr val="tx1">
                    <a:lumMod val="75000"/>
                    <a:lumOff val="25000"/>
                  </a:schemeClr>
                </a:solidFill>
                <a:latin typeface="+mn-ea"/>
                <a:ea typeface="+mn-ea"/>
              </a:rPr>
              <a:t>1.</a:t>
            </a:r>
            <a:r>
              <a:rPr lang="ja-JP" altLang="en-US" sz="2000" dirty="0">
                <a:solidFill>
                  <a:schemeClr val="tx1">
                    <a:lumMod val="75000"/>
                    <a:lumOff val="25000"/>
                  </a:schemeClr>
                </a:solidFill>
                <a:latin typeface="+mn-ea"/>
                <a:ea typeface="+mn-ea"/>
              </a:rPr>
              <a:t>会社案内</a:t>
            </a:r>
          </a:p>
        </p:txBody>
      </p:sp>
      <p:pic>
        <p:nvPicPr>
          <p:cNvPr id="9" name="図 8">
            <a:extLst>
              <a:ext uri="{FF2B5EF4-FFF2-40B4-BE49-F238E27FC236}">
                <a16:creationId xmlns:a16="http://schemas.microsoft.com/office/drawing/2014/main" id="{D6321DE9-3C94-FB03-AFD0-762F8B32522B}"/>
              </a:ext>
            </a:extLst>
          </p:cNvPr>
          <p:cNvPicPr>
            <a:picLocks noChangeAspect="1"/>
          </p:cNvPicPr>
          <p:nvPr/>
        </p:nvPicPr>
        <p:blipFill>
          <a:blip r:embed="rId2"/>
          <a:stretch>
            <a:fillRect/>
          </a:stretch>
        </p:blipFill>
        <p:spPr>
          <a:xfrm>
            <a:off x="8898114" y="1069316"/>
            <a:ext cx="1726392" cy="2113892"/>
          </a:xfrm>
          <a:prstGeom prst="rect">
            <a:avLst/>
          </a:prstGeom>
        </p:spPr>
      </p:pic>
    </p:spTree>
    <p:extLst>
      <p:ext uri="{BB962C8B-B14F-4D97-AF65-F5344CB8AC3E}">
        <p14:creationId xmlns:p14="http://schemas.microsoft.com/office/powerpoint/2010/main" val="885060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8A4FA-DB90-3769-F38C-B9519F711F25}"/>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E0E0DAA-A547-E1A3-48E5-40170340F5F0}"/>
              </a:ext>
            </a:extLst>
          </p:cNvPr>
          <p:cNvSpPr>
            <a:spLocks noGrp="1"/>
          </p:cNvSpPr>
          <p:nvPr>
            <p:ph type="sldNum" sz="quarter" idx="12"/>
          </p:nvPr>
        </p:nvSpPr>
        <p:spPr/>
        <p:txBody>
          <a:bodyPr/>
          <a:lstStyle/>
          <a:p>
            <a:fld id="{26CC2B4A-97AC-4523-B612-441E67B50FCC}" type="slidenum">
              <a:rPr lang="ja-JP" altLang="en-US" smtClean="0"/>
              <a:pPr/>
              <a:t>20</a:t>
            </a:fld>
            <a:endParaRPr lang="ja-JP" altLang="en-US" sz="1400" dirty="0"/>
          </a:p>
        </p:txBody>
      </p:sp>
      <p:sp>
        <p:nvSpPr>
          <p:cNvPr id="7" name="タイトル 1">
            <a:extLst>
              <a:ext uri="{FF2B5EF4-FFF2-40B4-BE49-F238E27FC236}">
                <a16:creationId xmlns:a16="http://schemas.microsoft.com/office/drawing/2014/main" id="{A3F54C05-3118-F7E3-7FA9-25A440770E7E}"/>
              </a:ext>
            </a:extLst>
          </p:cNvPr>
          <p:cNvSpPr>
            <a:spLocks noGrp="1"/>
          </p:cNvSpPr>
          <p:nvPr>
            <p:ph type="title"/>
          </p:nvPr>
        </p:nvSpPr>
        <p:spPr>
          <a:xfrm>
            <a:off x="403200" y="0"/>
            <a:ext cx="10515600" cy="1325563"/>
          </a:xfrm>
        </p:spPr>
        <p:txBody>
          <a:bodyPr>
            <a:normAutofit/>
          </a:bodyPr>
          <a:lstStyle/>
          <a:p>
            <a:r>
              <a:rPr kumimoji="1" lang="en-US" altLang="ja-JP" sz="2800" b="1" dirty="0">
                <a:latin typeface="+mn-ea"/>
                <a:ea typeface="+mn-ea"/>
              </a:rPr>
              <a:t>M&amp;A</a:t>
            </a:r>
            <a:r>
              <a:rPr kumimoji="1" lang="ja-JP" altLang="en-US" sz="2800" b="1" dirty="0">
                <a:latin typeface="+mn-ea"/>
                <a:ea typeface="+mn-ea"/>
              </a:rPr>
              <a:t>を活用した事業承継に伴う廃業支援の事例</a:t>
            </a:r>
          </a:p>
        </p:txBody>
      </p:sp>
      <p:sp>
        <p:nvSpPr>
          <p:cNvPr id="10" name="テキスト ボックス 9">
            <a:extLst>
              <a:ext uri="{FF2B5EF4-FFF2-40B4-BE49-F238E27FC236}">
                <a16:creationId xmlns:a16="http://schemas.microsoft.com/office/drawing/2014/main" id="{C9AC8BFF-8D2B-D255-178B-548665D48FAC}"/>
              </a:ext>
            </a:extLst>
          </p:cNvPr>
          <p:cNvSpPr txBox="1"/>
          <p:nvPr/>
        </p:nvSpPr>
        <p:spPr>
          <a:xfrm>
            <a:off x="404582" y="1083914"/>
            <a:ext cx="4339650" cy="451406"/>
          </a:xfrm>
          <a:prstGeom prst="rect">
            <a:avLst/>
          </a:prstGeom>
          <a:noFill/>
        </p:spPr>
        <p:txBody>
          <a:bodyPr wrap="none" rtlCol="0">
            <a:spAutoFit/>
          </a:bodyPr>
          <a:lstStyle/>
          <a:p>
            <a:pPr marL="457200" indent="-457200" algn="l">
              <a:lnSpc>
                <a:spcPts val="2800"/>
              </a:lnSpc>
              <a:buFont typeface="Wingdings" panose="05000000000000000000" pitchFamily="2" charset="2"/>
              <a:buChar char="n"/>
            </a:pPr>
            <a:r>
              <a:rPr lang="ja-JP" altLang="en-US" sz="2400" b="1" dirty="0">
                <a:latin typeface="+mn-ea"/>
              </a:rPr>
              <a:t>不動産売却時でも活用可能</a:t>
            </a:r>
            <a:endParaRPr kumimoji="1" lang="ja-JP" altLang="en-US" sz="2400" b="1" dirty="0">
              <a:latin typeface="+mn-ea"/>
            </a:endParaRPr>
          </a:p>
        </p:txBody>
      </p:sp>
      <p:sp>
        <p:nvSpPr>
          <p:cNvPr id="66" name="テキスト ボックス 65">
            <a:extLst>
              <a:ext uri="{FF2B5EF4-FFF2-40B4-BE49-F238E27FC236}">
                <a16:creationId xmlns:a16="http://schemas.microsoft.com/office/drawing/2014/main" id="{A5A0251F-387D-2BE5-5E35-F380F6B137A9}"/>
              </a:ext>
            </a:extLst>
          </p:cNvPr>
          <p:cNvSpPr txBox="1"/>
          <p:nvPr/>
        </p:nvSpPr>
        <p:spPr>
          <a:xfrm>
            <a:off x="403200" y="1624454"/>
            <a:ext cx="11066809" cy="425950"/>
          </a:xfrm>
          <a:prstGeom prst="rect">
            <a:avLst/>
          </a:prstGeom>
          <a:noFill/>
          <a:ln>
            <a:solidFill>
              <a:schemeClr val="tx1"/>
            </a:solidFill>
          </a:ln>
        </p:spPr>
        <p:txBody>
          <a:bodyPr wrap="square" rtlCol="0">
            <a:spAutoFit/>
          </a:bodyPr>
          <a:lstStyle/>
          <a:p>
            <a:pPr>
              <a:lnSpc>
                <a:spcPts val="2800"/>
              </a:lnSpc>
            </a:pPr>
            <a:r>
              <a:rPr kumimoji="1" lang="ja-JP" altLang="en-US" b="1" dirty="0">
                <a:latin typeface="+mn-ea"/>
              </a:rPr>
              <a:t>不動産</a:t>
            </a:r>
            <a:r>
              <a:rPr lang="ja-JP" altLang="en-US" b="1" dirty="0">
                <a:latin typeface="+mn-ea"/>
              </a:rPr>
              <a:t>売却後の現金のみが残った法人の場合にも活用可能です。</a:t>
            </a:r>
            <a:endParaRPr kumimoji="1" lang="en-US" altLang="ja-JP" b="1" dirty="0">
              <a:latin typeface="+mn-ea"/>
            </a:endParaRPr>
          </a:p>
        </p:txBody>
      </p:sp>
      <p:sp>
        <p:nvSpPr>
          <p:cNvPr id="8" name="正方形/長方形 7">
            <a:extLst>
              <a:ext uri="{FF2B5EF4-FFF2-40B4-BE49-F238E27FC236}">
                <a16:creationId xmlns:a16="http://schemas.microsoft.com/office/drawing/2014/main" id="{14BEEBBC-C4BC-D60C-AA86-838E32AB23F6}"/>
              </a:ext>
            </a:extLst>
          </p:cNvPr>
          <p:cNvSpPr/>
          <p:nvPr/>
        </p:nvSpPr>
        <p:spPr>
          <a:xfrm>
            <a:off x="786064" y="3488177"/>
            <a:ext cx="1251284" cy="123048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グラフィックス 12" descr="建物 単色塗りつぶし">
            <a:extLst>
              <a:ext uri="{FF2B5EF4-FFF2-40B4-BE49-F238E27FC236}">
                <a16:creationId xmlns:a16="http://schemas.microsoft.com/office/drawing/2014/main" id="{D8F7AD5C-AE26-E752-7549-4853D3EE74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7463" y="3791814"/>
            <a:ext cx="653716" cy="653716"/>
          </a:xfrm>
          <a:prstGeom prst="rect">
            <a:avLst/>
          </a:prstGeom>
        </p:spPr>
      </p:pic>
      <p:sp>
        <p:nvSpPr>
          <p:cNvPr id="15" name="テキスト ボックス 14">
            <a:extLst>
              <a:ext uri="{FF2B5EF4-FFF2-40B4-BE49-F238E27FC236}">
                <a16:creationId xmlns:a16="http://schemas.microsoft.com/office/drawing/2014/main" id="{CA0159D6-9D5F-AC72-6169-9DDCAE4220E1}"/>
              </a:ext>
            </a:extLst>
          </p:cNvPr>
          <p:cNvSpPr txBox="1"/>
          <p:nvPr/>
        </p:nvSpPr>
        <p:spPr>
          <a:xfrm>
            <a:off x="1084848" y="3003050"/>
            <a:ext cx="646331" cy="425950"/>
          </a:xfrm>
          <a:prstGeom prst="rect">
            <a:avLst/>
          </a:prstGeom>
          <a:noFill/>
        </p:spPr>
        <p:txBody>
          <a:bodyPr wrap="none" rtlCol="0">
            <a:spAutoFit/>
          </a:bodyPr>
          <a:lstStyle/>
          <a:p>
            <a:pPr algn="l">
              <a:lnSpc>
                <a:spcPts val="2800"/>
              </a:lnSpc>
            </a:pPr>
            <a:r>
              <a:rPr kumimoji="1" lang="ja-JP" altLang="en-US" b="1" dirty="0">
                <a:latin typeface="+mn-ea"/>
              </a:rPr>
              <a:t>法人</a:t>
            </a:r>
          </a:p>
        </p:txBody>
      </p:sp>
      <p:sp>
        <p:nvSpPr>
          <p:cNvPr id="16" name="テキスト ボックス 15">
            <a:extLst>
              <a:ext uri="{FF2B5EF4-FFF2-40B4-BE49-F238E27FC236}">
                <a16:creationId xmlns:a16="http://schemas.microsoft.com/office/drawing/2014/main" id="{06FA7FFB-2BCA-BDB2-7014-7B6ACBE7E9B6}"/>
              </a:ext>
            </a:extLst>
          </p:cNvPr>
          <p:cNvSpPr txBox="1"/>
          <p:nvPr/>
        </p:nvSpPr>
        <p:spPr>
          <a:xfrm>
            <a:off x="401195" y="2614021"/>
            <a:ext cx="2262158" cy="425950"/>
          </a:xfrm>
          <a:prstGeom prst="rect">
            <a:avLst/>
          </a:prstGeom>
          <a:noFill/>
        </p:spPr>
        <p:txBody>
          <a:bodyPr wrap="none" rtlCol="0">
            <a:spAutoFit/>
          </a:bodyPr>
          <a:lstStyle/>
          <a:p>
            <a:pPr algn="l">
              <a:lnSpc>
                <a:spcPts val="2800"/>
              </a:lnSpc>
            </a:pPr>
            <a:r>
              <a:rPr lang="ja-JP" altLang="en-US" b="1" dirty="0">
                <a:latin typeface="+mn-ea"/>
              </a:rPr>
              <a:t>①不動産売却→清算</a:t>
            </a:r>
            <a:endParaRPr kumimoji="1" lang="ja-JP" altLang="en-US" b="1" dirty="0">
              <a:latin typeface="+mn-ea"/>
            </a:endParaRPr>
          </a:p>
        </p:txBody>
      </p:sp>
      <p:sp>
        <p:nvSpPr>
          <p:cNvPr id="18" name="テキスト ボックス 17">
            <a:extLst>
              <a:ext uri="{FF2B5EF4-FFF2-40B4-BE49-F238E27FC236}">
                <a16:creationId xmlns:a16="http://schemas.microsoft.com/office/drawing/2014/main" id="{C1DA9792-9CA6-C5C2-CDDC-8FB28CF9998F}"/>
              </a:ext>
            </a:extLst>
          </p:cNvPr>
          <p:cNvSpPr txBox="1"/>
          <p:nvPr/>
        </p:nvSpPr>
        <p:spPr>
          <a:xfrm>
            <a:off x="360837" y="4807596"/>
            <a:ext cx="2262158" cy="425950"/>
          </a:xfrm>
          <a:prstGeom prst="rect">
            <a:avLst/>
          </a:prstGeom>
          <a:noFill/>
        </p:spPr>
        <p:txBody>
          <a:bodyPr wrap="none" rtlCol="0">
            <a:spAutoFit/>
          </a:bodyPr>
          <a:lstStyle/>
          <a:p>
            <a:pPr algn="l">
              <a:lnSpc>
                <a:spcPts val="2800"/>
              </a:lnSpc>
            </a:pPr>
            <a:r>
              <a:rPr lang="ja-JP" altLang="en-US" b="1" dirty="0">
                <a:latin typeface="+mn-ea"/>
              </a:rPr>
              <a:t>②廃業支援スキーム</a:t>
            </a:r>
            <a:endParaRPr kumimoji="1" lang="ja-JP" altLang="en-US" b="1" dirty="0">
              <a:latin typeface="+mn-ea"/>
            </a:endParaRPr>
          </a:p>
        </p:txBody>
      </p:sp>
      <p:sp>
        <p:nvSpPr>
          <p:cNvPr id="20" name="矢印: 左 19">
            <a:extLst>
              <a:ext uri="{FF2B5EF4-FFF2-40B4-BE49-F238E27FC236}">
                <a16:creationId xmlns:a16="http://schemas.microsoft.com/office/drawing/2014/main" id="{DF0D7781-5F05-647B-0965-4F110C3949BB}"/>
              </a:ext>
            </a:extLst>
          </p:cNvPr>
          <p:cNvSpPr/>
          <p:nvPr/>
        </p:nvSpPr>
        <p:spPr>
          <a:xfrm rot="10800000">
            <a:off x="2390747" y="4079762"/>
            <a:ext cx="962052" cy="194679"/>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EA69230-6F99-05C1-D078-8F40ED94DA63}"/>
              </a:ext>
            </a:extLst>
          </p:cNvPr>
          <p:cNvSpPr txBox="1"/>
          <p:nvPr/>
        </p:nvSpPr>
        <p:spPr>
          <a:xfrm>
            <a:off x="2266478" y="3660993"/>
            <a:ext cx="1210588" cy="418769"/>
          </a:xfrm>
          <a:prstGeom prst="rect">
            <a:avLst/>
          </a:prstGeom>
          <a:noFill/>
        </p:spPr>
        <p:txBody>
          <a:bodyPr wrap="none" rtlCol="0">
            <a:spAutoFit/>
          </a:bodyPr>
          <a:lstStyle/>
          <a:p>
            <a:pPr algn="l">
              <a:lnSpc>
                <a:spcPts val="2800"/>
              </a:lnSpc>
            </a:pPr>
            <a:r>
              <a:rPr kumimoji="1" lang="ja-JP" altLang="en-US" sz="1600" b="1" dirty="0">
                <a:latin typeface="+mn-ea"/>
              </a:rPr>
              <a:t>不動産売却</a:t>
            </a:r>
          </a:p>
        </p:txBody>
      </p:sp>
      <p:sp>
        <p:nvSpPr>
          <p:cNvPr id="22" name="正方形/長方形 21">
            <a:extLst>
              <a:ext uri="{FF2B5EF4-FFF2-40B4-BE49-F238E27FC236}">
                <a16:creationId xmlns:a16="http://schemas.microsoft.com/office/drawing/2014/main" id="{23D96128-70D3-B2AA-6C49-374CDA27C9D2}"/>
              </a:ext>
            </a:extLst>
          </p:cNvPr>
          <p:cNvSpPr/>
          <p:nvPr/>
        </p:nvSpPr>
        <p:spPr>
          <a:xfrm>
            <a:off x="3601334" y="3464520"/>
            <a:ext cx="1251284" cy="123048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E1C7E55-200F-4CF3-F870-C2D7AA43BCDC}"/>
              </a:ext>
            </a:extLst>
          </p:cNvPr>
          <p:cNvSpPr txBox="1"/>
          <p:nvPr/>
        </p:nvSpPr>
        <p:spPr>
          <a:xfrm>
            <a:off x="3900118" y="2979393"/>
            <a:ext cx="646331" cy="425950"/>
          </a:xfrm>
          <a:prstGeom prst="rect">
            <a:avLst/>
          </a:prstGeom>
          <a:noFill/>
        </p:spPr>
        <p:txBody>
          <a:bodyPr wrap="none" rtlCol="0">
            <a:spAutoFit/>
          </a:bodyPr>
          <a:lstStyle/>
          <a:p>
            <a:pPr algn="l">
              <a:lnSpc>
                <a:spcPts val="2800"/>
              </a:lnSpc>
            </a:pPr>
            <a:r>
              <a:rPr kumimoji="1" lang="ja-JP" altLang="en-US" b="1" dirty="0">
                <a:latin typeface="+mn-ea"/>
              </a:rPr>
              <a:t>法人</a:t>
            </a:r>
          </a:p>
        </p:txBody>
      </p:sp>
      <p:pic>
        <p:nvPicPr>
          <p:cNvPr id="31" name="グラフィックス 30" descr="お金 単色塗りつぶし">
            <a:extLst>
              <a:ext uri="{FF2B5EF4-FFF2-40B4-BE49-F238E27FC236}">
                <a16:creationId xmlns:a16="http://schemas.microsoft.com/office/drawing/2014/main" id="{03BDD606-FF23-5231-D2A6-62259EF4DB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00118" y="3774586"/>
            <a:ext cx="689193" cy="689193"/>
          </a:xfrm>
          <a:prstGeom prst="rect">
            <a:avLst/>
          </a:prstGeom>
        </p:spPr>
      </p:pic>
      <p:sp>
        <p:nvSpPr>
          <p:cNvPr id="32" name="矢印: 左 31">
            <a:extLst>
              <a:ext uri="{FF2B5EF4-FFF2-40B4-BE49-F238E27FC236}">
                <a16:creationId xmlns:a16="http://schemas.microsoft.com/office/drawing/2014/main" id="{648C9A7F-1E7A-E290-109D-EABAFB6A8FD9}"/>
              </a:ext>
            </a:extLst>
          </p:cNvPr>
          <p:cNvSpPr/>
          <p:nvPr/>
        </p:nvSpPr>
        <p:spPr>
          <a:xfrm rot="10800000">
            <a:off x="5454552" y="4079762"/>
            <a:ext cx="962052" cy="194679"/>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86D14201-F4F1-0E80-6A5B-84ED7F233427}"/>
              </a:ext>
            </a:extLst>
          </p:cNvPr>
          <p:cNvSpPr txBox="1"/>
          <p:nvPr/>
        </p:nvSpPr>
        <p:spPr>
          <a:xfrm>
            <a:off x="5562893" y="3660993"/>
            <a:ext cx="595035" cy="418769"/>
          </a:xfrm>
          <a:prstGeom prst="rect">
            <a:avLst/>
          </a:prstGeom>
          <a:noFill/>
        </p:spPr>
        <p:txBody>
          <a:bodyPr wrap="none" rtlCol="0">
            <a:spAutoFit/>
          </a:bodyPr>
          <a:lstStyle/>
          <a:p>
            <a:pPr algn="l">
              <a:lnSpc>
                <a:spcPts val="2800"/>
              </a:lnSpc>
            </a:pPr>
            <a:r>
              <a:rPr lang="ja-JP" altLang="en-US" sz="1600" b="1" dirty="0">
                <a:latin typeface="+mn-ea"/>
              </a:rPr>
              <a:t>清算</a:t>
            </a:r>
            <a:endParaRPr kumimoji="1" lang="ja-JP" altLang="en-US" sz="1600" b="1" dirty="0">
              <a:latin typeface="+mn-ea"/>
            </a:endParaRPr>
          </a:p>
        </p:txBody>
      </p:sp>
      <p:sp>
        <p:nvSpPr>
          <p:cNvPr id="34" name="テキスト ボックス 33">
            <a:extLst>
              <a:ext uri="{FF2B5EF4-FFF2-40B4-BE49-F238E27FC236}">
                <a16:creationId xmlns:a16="http://schemas.microsoft.com/office/drawing/2014/main" id="{223FFA44-B75C-0583-2448-66032D796206}"/>
              </a:ext>
            </a:extLst>
          </p:cNvPr>
          <p:cNvSpPr txBox="1"/>
          <p:nvPr/>
        </p:nvSpPr>
        <p:spPr>
          <a:xfrm>
            <a:off x="5052109" y="4227355"/>
            <a:ext cx="1826141" cy="777842"/>
          </a:xfrm>
          <a:prstGeom prst="rect">
            <a:avLst/>
          </a:prstGeom>
          <a:noFill/>
        </p:spPr>
        <p:txBody>
          <a:bodyPr wrap="none" rtlCol="0">
            <a:spAutoFit/>
          </a:bodyPr>
          <a:lstStyle/>
          <a:p>
            <a:pPr algn="ctr">
              <a:lnSpc>
                <a:spcPts val="2800"/>
              </a:lnSpc>
            </a:pPr>
            <a:r>
              <a:rPr kumimoji="1" lang="ja-JP" altLang="en-US" sz="1600" b="1" dirty="0">
                <a:solidFill>
                  <a:srgbClr val="FF0000"/>
                </a:solidFill>
                <a:latin typeface="+mn-ea"/>
              </a:rPr>
              <a:t>配当所得に対する</a:t>
            </a:r>
            <a:endParaRPr kumimoji="1" lang="en-US" altLang="ja-JP" sz="1600" b="1" dirty="0">
              <a:solidFill>
                <a:srgbClr val="FF0000"/>
              </a:solidFill>
              <a:latin typeface="+mn-ea"/>
            </a:endParaRPr>
          </a:p>
          <a:p>
            <a:pPr algn="ctr">
              <a:lnSpc>
                <a:spcPts val="2800"/>
              </a:lnSpc>
            </a:pPr>
            <a:r>
              <a:rPr lang="ja-JP" altLang="en-US" sz="1600" b="1" dirty="0">
                <a:solidFill>
                  <a:srgbClr val="FF0000"/>
                </a:solidFill>
                <a:latin typeface="+mn-ea"/>
              </a:rPr>
              <a:t>課税　約</a:t>
            </a:r>
            <a:r>
              <a:rPr kumimoji="1" lang="en-US" altLang="ja-JP" sz="1600" b="1" dirty="0">
                <a:solidFill>
                  <a:srgbClr val="FF0000"/>
                </a:solidFill>
                <a:latin typeface="+mn-ea"/>
              </a:rPr>
              <a:t>5</a:t>
            </a:r>
            <a:r>
              <a:rPr lang="en-US" altLang="ja-JP" sz="1600" b="1" dirty="0">
                <a:solidFill>
                  <a:srgbClr val="FF0000"/>
                </a:solidFill>
                <a:latin typeface="+mn-ea"/>
              </a:rPr>
              <a:t>0</a:t>
            </a:r>
            <a:r>
              <a:rPr kumimoji="1" lang="ja-JP" altLang="en-US" sz="1600" b="1" dirty="0">
                <a:solidFill>
                  <a:srgbClr val="FF0000"/>
                </a:solidFill>
                <a:latin typeface="+mn-ea"/>
              </a:rPr>
              <a:t>％</a:t>
            </a:r>
          </a:p>
        </p:txBody>
      </p:sp>
      <p:pic>
        <p:nvPicPr>
          <p:cNvPr id="35" name="グラフィックス 34" descr="男性のプロフィール 単色塗りつぶし">
            <a:extLst>
              <a:ext uri="{FF2B5EF4-FFF2-40B4-BE49-F238E27FC236}">
                <a16:creationId xmlns:a16="http://schemas.microsoft.com/office/drawing/2014/main" id="{4ABE413B-4335-A4AA-4535-2A05BF3238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12265" y="3606019"/>
            <a:ext cx="809426" cy="809426"/>
          </a:xfrm>
          <a:prstGeom prst="rect">
            <a:avLst/>
          </a:prstGeom>
        </p:spPr>
      </p:pic>
      <p:sp>
        <p:nvSpPr>
          <p:cNvPr id="36" name="テキスト ボックス 35">
            <a:extLst>
              <a:ext uri="{FF2B5EF4-FFF2-40B4-BE49-F238E27FC236}">
                <a16:creationId xmlns:a16="http://schemas.microsoft.com/office/drawing/2014/main" id="{194DF25A-D30A-BB8D-D9BF-E87F9D9A7539}"/>
              </a:ext>
            </a:extLst>
          </p:cNvPr>
          <p:cNvSpPr txBox="1"/>
          <p:nvPr/>
        </p:nvSpPr>
        <p:spPr>
          <a:xfrm>
            <a:off x="6814276" y="4245744"/>
            <a:ext cx="1005403" cy="418769"/>
          </a:xfrm>
          <a:prstGeom prst="rect">
            <a:avLst/>
          </a:prstGeom>
          <a:noFill/>
        </p:spPr>
        <p:txBody>
          <a:bodyPr wrap="none" rtlCol="0">
            <a:spAutoFit/>
          </a:bodyPr>
          <a:lstStyle/>
          <a:p>
            <a:pPr algn="l">
              <a:lnSpc>
                <a:spcPts val="2800"/>
              </a:lnSpc>
            </a:pPr>
            <a:r>
              <a:rPr kumimoji="1" lang="ja-JP" altLang="en-US" sz="1600" b="1" dirty="0">
                <a:latin typeface="+mn-ea"/>
              </a:rPr>
              <a:t>オーナー</a:t>
            </a:r>
          </a:p>
        </p:txBody>
      </p:sp>
      <p:sp>
        <p:nvSpPr>
          <p:cNvPr id="37" name="正方形/長方形 36">
            <a:extLst>
              <a:ext uri="{FF2B5EF4-FFF2-40B4-BE49-F238E27FC236}">
                <a16:creationId xmlns:a16="http://schemas.microsoft.com/office/drawing/2014/main" id="{4D6DAFB9-911A-A3D7-B7E9-D04ED4BB1B2E}"/>
              </a:ext>
            </a:extLst>
          </p:cNvPr>
          <p:cNvSpPr/>
          <p:nvPr/>
        </p:nvSpPr>
        <p:spPr>
          <a:xfrm>
            <a:off x="786064" y="5325131"/>
            <a:ext cx="1251284" cy="123048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グラフィックス 37" descr="建物 単色塗りつぶし">
            <a:extLst>
              <a:ext uri="{FF2B5EF4-FFF2-40B4-BE49-F238E27FC236}">
                <a16:creationId xmlns:a16="http://schemas.microsoft.com/office/drawing/2014/main" id="{B6977254-3654-68FA-C7D3-399B95D4C7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7463" y="5628768"/>
            <a:ext cx="653716" cy="653716"/>
          </a:xfrm>
          <a:prstGeom prst="rect">
            <a:avLst/>
          </a:prstGeom>
        </p:spPr>
      </p:pic>
      <p:sp>
        <p:nvSpPr>
          <p:cNvPr id="44" name="矢印: 左 43">
            <a:extLst>
              <a:ext uri="{FF2B5EF4-FFF2-40B4-BE49-F238E27FC236}">
                <a16:creationId xmlns:a16="http://schemas.microsoft.com/office/drawing/2014/main" id="{351AC008-162A-E9BB-ABCA-D1153FA5D5A1}"/>
              </a:ext>
            </a:extLst>
          </p:cNvPr>
          <p:cNvSpPr/>
          <p:nvPr/>
        </p:nvSpPr>
        <p:spPr>
          <a:xfrm rot="10800000">
            <a:off x="2390747" y="5916716"/>
            <a:ext cx="962052" cy="194679"/>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B8742BD-EE1B-85B1-B8C7-7133388D4FC6}"/>
              </a:ext>
            </a:extLst>
          </p:cNvPr>
          <p:cNvSpPr txBox="1"/>
          <p:nvPr/>
        </p:nvSpPr>
        <p:spPr>
          <a:xfrm>
            <a:off x="2266478" y="5497947"/>
            <a:ext cx="1210588" cy="418769"/>
          </a:xfrm>
          <a:prstGeom prst="rect">
            <a:avLst/>
          </a:prstGeom>
          <a:noFill/>
        </p:spPr>
        <p:txBody>
          <a:bodyPr wrap="none" rtlCol="0">
            <a:spAutoFit/>
          </a:bodyPr>
          <a:lstStyle/>
          <a:p>
            <a:pPr algn="l">
              <a:lnSpc>
                <a:spcPts val="2800"/>
              </a:lnSpc>
            </a:pPr>
            <a:r>
              <a:rPr kumimoji="1" lang="ja-JP" altLang="en-US" sz="1600" b="1" dirty="0">
                <a:latin typeface="+mn-ea"/>
              </a:rPr>
              <a:t>不動産売却</a:t>
            </a:r>
          </a:p>
        </p:txBody>
      </p:sp>
      <p:sp>
        <p:nvSpPr>
          <p:cNvPr id="49" name="正方形/長方形 48">
            <a:extLst>
              <a:ext uri="{FF2B5EF4-FFF2-40B4-BE49-F238E27FC236}">
                <a16:creationId xmlns:a16="http://schemas.microsoft.com/office/drawing/2014/main" id="{BE42C8A0-92F5-77BE-25D8-2183226011DE}"/>
              </a:ext>
            </a:extLst>
          </p:cNvPr>
          <p:cNvSpPr/>
          <p:nvPr/>
        </p:nvSpPr>
        <p:spPr>
          <a:xfrm>
            <a:off x="3601334" y="5301474"/>
            <a:ext cx="1251284" cy="123048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99B02181-7594-6421-1089-9996FACE7431}"/>
              </a:ext>
            </a:extLst>
          </p:cNvPr>
          <p:cNvSpPr txBox="1"/>
          <p:nvPr/>
        </p:nvSpPr>
        <p:spPr>
          <a:xfrm>
            <a:off x="3900118" y="4816347"/>
            <a:ext cx="646331" cy="425950"/>
          </a:xfrm>
          <a:prstGeom prst="rect">
            <a:avLst/>
          </a:prstGeom>
          <a:noFill/>
        </p:spPr>
        <p:txBody>
          <a:bodyPr wrap="none" rtlCol="0">
            <a:spAutoFit/>
          </a:bodyPr>
          <a:lstStyle/>
          <a:p>
            <a:pPr algn="l">
              <a:lnSpc>
                <a:spcPts val="2800"/>
              </a:lnSpc>
            </a:pPr>
            <a:r>
              <a:rPr kumimoji="1" lang="ja-JP" altLang="en-US" b="1" dirty="0">
                <a:latin typeface="+mn-ea"/>
              </a:rPr>
              <a:t>法人</a:t>
            </a:r>
          </a:p>
        </p:txBody>
      </p:sp>
      <p:pic>
        <p:nvPicPr>
          <p:cNvPr id="56" name="グラフィックス 55" descr="お金 単色塗りつぶし">
            <a:extLst>
              <a:ext uri="{FF2B5EF4-FFF2-40B4-BE49-F238E27FC236}">
                <a16:creationId xmlns:a16="http://schemas.microsoft.com/office/drawing/2014/main" id="{B2C873D4-DAFB-C61E-0702-027F02C805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00118" y="5611540"/>
            <a:ext cx="689193" cy="689193"/>
          </a:xfrm>
          <a:prstGeom prst="rect">
            <a:avLst/>
          </a:prstGeom>
        </p:spPr>
      </p:pic>
      <p:sp>
        <p:nvSpPr>
          <p:cNvPr id="57" name="矢印: 左 56">
            <a:extLst>
              <a:ext uri="{FF2B5EF4-FFF2-40B4-BE49-F238E27FC236}">
                <a16:creationId xmlns:a16="http://schemas.microsoft.com/office/drawing/2014/main" id="{E79EB39A-BECE-607D-C4C3-8EEA09F1383A}"/>
              </a:ext>
            </a:extLst>
          </p:cNvPr>
          <p:cNvSpPr/>
          <p:nvPr/>
        </p:nvSpPr>
        <p:spPr>
          <a:xfrm rot="10800000">
            <a:off x="5513984" y="5940372"/>
            <a:ext cx="962052" cy="194679"/>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0EDA403B-A7B3-D42D-A744-69C0BD410716}"/>
              </a:ext>
            </a:extLst>
          </p:cNvPr>
          <p:cNvSpPr txBox="1"/>
          <p:nvPr/>
        </p:nvSpPr>
        <p:spPr>
          <a:xfrm>
            <a:off x="5432875" y="5497946"/>
            <a:ext cx="1005403" cy="418769"/>
          </a:xfrm>
          <a:prstGeom prst="rect">
            <a:avLst/>
          </a:prstGeom>
          <a:noFill/>
        </p:spPr>
        <p:txBody>
          <a:bodyPr wrap="none" rtlCol="0">
            <a:spAutoFit/>
          </a:bodyPr>
          <a:lstStyle/>
          <a:p>
            <a:pPr algn="l">
              <a:lnSpc>
                <a:spcPts val="2800"/>
              </a:lnSpc>
            </a:pPr>
            <a:r>
              <a:rPr kumimoji="1" lang="ja-JP" altLang="en-US" sz="1600" b="1" dirty="0">
                <a:latin typeface="+mn-ea"/>
              </a:rPr>
              <a:t>株式売却</a:t>
            </a:r>
          </a:p>
        </p:txBody>
      </p:sp>
      <p:sp>
        <p:nvSpPr>
          <p:cNvPr id="67" name="テキスト ボックス 66">
            <a:extLst>
              <a:ext uri="{FF2B5EF4-FFF2-40B4-BE49-F238E27FC236}">
                <a16:creationId xmlns:a16="http://schemas.microsoft.com/office/drawing/2014/main" id="{D14FC32A-8694-5466-755F-64C5FF78AE37}"/>
              </a:ext>
            </a:extLst>
          </p:cNvPr>
          <p:cNvSpPr txBox="1"/>
          <p:nvPr/>
        </p:nvSpPr>
        <p:spPr>
          <a:xfrm>
            <a:off x="5210809" y="6037712"/>
            <a:ext cx="1239442" cy="777842"/>
          </a:xfrm>
          <a:prstGeom prst="rect">
            <a:avLst/>
          </a:prstGeom>
          <a:noFill/>
        </p:spPr>
        <p:txBody>
          <a:bodyPr wrap="none" rtlCol="0">
            <a:spAutoFit/>
          </a:bodyPr>
          <a:lstStyle/>
          <a:p>
            <a:pPr algn="ctr">
              <a:lnSpc>
                <a:spcPts val="2800"/>
              </a:lnSpc>
            </a:pPr>
            <a:r>
              <a:rPr lang="ja-JP" altLang="en-US" sz="1600" b="1" dirty="0">
                <a:solidFill>
                  <a:srgbClr val="FF0000"/>
                </a:solidFill>
                <a:latin typeface="+mn-ea"/>
              </a:rPr>
              <a:t>株式譲渡税</a:t>
            </a:r>
            <a:endParaRPr lang="en-US" altLang="ja-JP" sz="1600" b="1" dirty="0">
              <a:solidFill>
                <a:srgbClr val="FF0000"/>
              </a:solidFill>
              <a:latin typeface="+mn-ea"/>
            </a:endParaRPr>
          </a:p>
          <a:p>
            <a:pPr algn="ctr">
              <a:lnSpc>
                <a:spcPts val="2800"/>
              </a:lnSpc>
            </a:pPr>
            <a:r>
              <a:rPr lang="ja-JP" altLang="en-US" sz="1600" b="1" dirty="0">
                <a:solidFill>
                  <a:srgbClr val="FF0000"/>
                </a:solidFill>
                <a:latin typeface="+mn-ea"/>
              </a:rPr>
              <a:t>　約</a:t>
            </a:r>
            <a:r>
              <a:rPr lang="en-US" altLang="ja-JP" sz="1600" b="1" dirty="0">
                <a:solidFill>
                  <a:srgbClr val="FF0000"/>
                </a:solidFill>
                <a:latin typeface="+mn-ea"/>
              </a:rPr>
              <a:t>20</a:t>
            </a:r>
            <a:r>
              <a:rPr kumimoji="1" lang="ja-JP" altLang="en-US" sz="1600" b="1" dirty="0">
                <a:solidFill>
                  <a:srgbClr val="FF0000"/>
                </a:solidFill>
                <a:latin typeface="+mn-ea"/>
              </a:rPr>
              <a:t>％</a:t>
            </a:r>
          </a:p>
        </p:txBody>
      </p:sp>
      <p:sp>
        <p:nvSpPr>
          <p:cNvPr id="69" name="テキスト ボックス 68">
            <a:extLst>
              <a:ext uri="{FF2B5EF4-FFF2-40B4-BE49-F238E27FC236}">
                <a16:creationId xmlns:a16="http://schemas.microsoft.com/office/drawing/2014/main" id="{67C6F8A0-5A36-9C62-4C08-7D9517C1B43A}"/>
              </a:ext>
            </a:extLst>
          </p:cNvPr>
          <p:cNvSpPr txBox="1"/>
          <p:nvPr/>
        </p:nvSpPr>
        <p:spPr>
          <a:xfrm>
            <a:off x="6836682" y="6205826"/>
            <a:ext cx="1210588" cy="418769"/>
          </a:xfrm>
          <a:prstGeom prst="rect">
            <a:avLst/>
          </a:prstGeom>
          <a:noFill/>
        </p:spPr>
        <p:txBody>
          <a:bodyPr wrap="none" rtlCol="0">
            <a:spAutoFit/>
          </a:bodyPr>
          <a:lstStyle/>
          <a:p>
            <a:pPr algn="l">
              <a:lnSpc>
                <a:spcPts val="2800"/>
              </a:lnSpc>
            </a:pPr>
            <a:r>
              <a:rPr lang="ja-JP" altLang="en-US" sz="1600" b="1" dirty="0">
                <a:latin typeface="+mn-ea"/>
              </a:rPr>
              <a:t>買い手法人</a:t>
            </a:r>
            <a:endParaRPr kumimoji="1" lang="ja-JP" altLang="en-US" sz="1600" b="1" dirty="0">
              <a:latin typeface="+mn-ea"/>
            </a:endParaRPr>
          </a:p>
        </p:txBody>
      </p:sp>
      <p:pic>
        <p:nvPicPr>
          <p:cNvPr id="70" name="グラフィックス 69" descr="建物 単色塗りつぶし">
            <a:extLst>
              <a:ext uri="{FF2B5EF4-FFF2-40B4-BE49-F238E27FC236}">
                <a16:creationId xmlns:a16="http://schemas.microsoft.com/office/drawing/2014/main" id="{B403D9FA-E9F5-7CF1-386F-08EF816329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25721" y="5531115"/>
            <a:ext cx="718375" cy="718375"/>
          </a:xfrm>
          <a:prstGeom prst="rect">
            <a:avLst/>
          </a:prstGeom>
        </p:spPr>
      </p:pic>
      <p:sp>
        <p:nvSpPr>
          <p:cNvPr id="71" name="矢印: 左 70">
            <a:extLst>
              <a:ext uri="{FF2B5EF4-FFF2-40B4-BE49-F238E27FC236}">
                <a16:creationId xmlns:a16="http://schemas.microsoft.com/office/drawing/2014/main" id="{4170ACDE-2080-8779-25A9-E8260C1CEF18}"/>
              </a:ext>
            </a:extLst>
          </p:cNvPr>
          <p:cNvSpPr/>
          <p:nvPr/>
        </p:nvSpPr>
        <p:spPr>
          <a:xfrm rot="10800000">
            <a:off x="8293781" y="5952947"/>
            <a:ext cx="962052" cy="194679"/>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8F28665A-22C5-FD82-F57C-947A5034424C}"/>
              </a:ext>
            </a:extLst>
          </p:cNvPr>
          <p:cNvSpPr txBox="1"/>
          <p:nvPr/>
        </p:nvSpPr>
        <p:spPr>
          <a:xfrm>
            <a:off x="8433367" y="5545724"/>
            <a:ext cx="595035" cy="418769"/>
          </a:xfrm>
          <a:prstGeom prst="rect">
            <a:avLst/>
          </a:prstGeom>
          <a:noFill/>
        </p:spPr>
        <p:txBody>
          <a:bodyPr wrap="none" rtlCol="0">
            <a:spAutoFit/>
          </a:bodyPr>
          <a:lstStyle/>
          <a:p>
            <a:pPr algn="l">
              <a:lnSpc>
                <a:spcPts val="2800"/>
              </a:lnSpc>
            </a:pPr>
            <a:r>
              <a:rPr lang="ja-JP" altLang="en-US" sz="1600" b="1" dirty="0">
                <a:latin typeface="+mn-ea"/>
              </a:rPr>
              <a:t>清算</a:t>
            </a:r>
            <a:endParaRPr kumimoji="1" lang="ja-JP" altLang="en-US" sz="1600" b="1" dirty="0">
              <a:latin typeface="+mn-ea"/>
            </a:endParaRPr>
          </a:p>
        </p:txBody>
      </p:sp>
      <p:cxnSp>
        <p:nvCxnSpPr>
          <p:cNvPr id="3" name="直線コネクタ 2">
            <a:extLst>
              <a:ext uri="{FF2B5EF4-FFF2-40B4-BE49-F238E27FC236}">
                <a16:creationId xmlns:a16="http://schemas.microsoft.com/office/drawing/2014/main" id="{0CFC8194-4DD1-C599-91BA-BE7DF1760A1F}"/>
              </a:ext>
            </a:extLst>
          </p:cNvPr>
          <p:cNvCxnSpPr>
            <a:cxnSpLocks/>
          </p:cNvCxnSpPr>
          <p:nvPr/>
        </p:nvCxnSpPr>
        <p:spPr>
          <a:xfrm>
            <a:off x="5068389" y="3178629"/>
            <a:ext cx="0" cy="34459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DBE3D916-6B79-C8EE-20B9-FF268313AC8C}"/>
              </a:ext>
            </a:extLst>
          </p:cNvPr>
          <p:cNvSpPr txBox="1"/>
          <p:nvPr/>
        </p:nvSpPr>
        <p:spPr>
          <a:xfrm>
            <a:off x="4357435" y="2692356"/>
            <a:ext cx="1800493" cy="425950"/>
          </a:xfrm>
          <a:prstGeom prst="rect">
            <a:avLst/>
          </a:prstGeom>
          <a:noFill/>
        </p:spPr>
        <p:txBody>
          <a:bodyPr wrap="none" rtlCol="0">
            <a:spAutoFit/>
          </a:bodyPr>
          <a:lstStyle/>
          <a:p>
            <a:pPr algn="l">
              <a:lnSpc>
                <a:spcPts val="2800"/>
              </a:lnSpc>
            </a:pPr>
            <a:r>
              <a:rPr lang="ja-JP" altLang="en-US" b="1" dirty="0">
                <a:solidFill>
                  <a:srgbClr val="0070C0"/>
                </a:solidFill>
                <a:latin typeface="+mn-ea"/>
              </a:rPr>
              <a:t>ここまでは同様</a:t>
            </a:r>
            <a:endParaRPr kumimoji="1" lang="ja-JP" altLang="en-US" b="1" dirty="0">
              <a:solidFill>
                <a:srgbClr val="0070C0"/>
              </a:solidFill>
              <a:latin typeface="+mn-ea"/>
            </a:endParaRPr>
          </a:p>
        </p:txBody>
      </p:sp>
    </p:spTree>
    <p:extLst>
      <p:ext uri="{BB962C8B-B14F-4D97-AF65-F5344CB8AC3E}">
        <p14:creationId xmlns:p14="http://schemas.microsoft.com/office/powerpoint/2010/main" val="3667767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FACE4-21A3-1701-C0B1-BAAED7A922D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65F762B-08EA-E66B-3F83-587368AF7D93}"/>
              </a:ext>
            </a:extLst>
          </p:cNvPr>
          <p:cNvSpPr txBox="1"/>
          <p:nvPr/>
        </p:nvSpPr>
        <p:spPr>
          <a:xfrm>
            <a:off x="404582" y="1872992"/>
            <a:ext cx="11268036" cy="3263586"/>
          </a:xfrm>
          <a:prstGeom prst="rect">
            <a:avLst/>
          </a:prstGeom>
          <a:noFill/>
        </p:spPr>
        <p:txBody>
          <a:bodyPr wrap="square">
            <a:spAutoFit/>
          </a:bodyPr>
          <a:lstStyle/>
          <a:p>
            <a:pPr algn="l">
              <a:lnSpc>
                <a:spcPct val="150000"/>
              </a:lnSpc>
            </a:pPr>
            <a:r>
              <a:rPr lang="en-US" altLang="ja-JP" sz="2800" kern="100" dirty="0">
                <a:latin typeface="+mn-ea"/>
                <a:cs typeface="Times New Roman" panose="02020603050405020304" pitchFamily="18" charset="0"/>
              </a:rPr>
              <a:t>Ⅰ</a:t>
            </a:r>
            <a:r>
              <a:rPr lang="ja-JP" altLang="en-US" sz="2800" kern="100" dirty="0">
                <a:latin typeface="+mn-ea"/>
                <a:cs typeface="Times New Roman" panose="02020603050405020304" pitchFamily="18" charset="0"/>
              </a:rPr>
              <a:t>．</a:t>
            </a:r>
            <a:r>
              <a:rPr lang="en-US" altLang="ja-JP" sz="2800" kern="100" dirty="0">
                <a:latin typeface="+mn-ea"/>
                <a:cs typeface="Times New Roman" panose="02020603050405020304" pitchFamily="18" charset="0"/>
              </a:rPr>
              <a:t>M&amp;A</a:t>
            </a:r>
            <a:r>
              <a:rPr lang="ja-JP" altLang="en-US" sz="2800" kern="100" dirty="0">
                <a:latin typeface="+mn-ea"/>
                <a:cs typeface="Times New Roman" panose="02020603050405020304" pitchFamily="18" charset="0"/>
              </a:rPr>
              <a:t>業界の現状</a:t>
            </a:r>
            <a:endParaRPr lang="en-US" altLang="ja-JP" sz="2800" kern="100" dirty="0">
              <a:latin typeface="+mn-ea"/>
              <a:cs typeface="Times New Roman" panose="02020603050405020304" pitchFamily="18" charset="0"/>
            </a:endParaRPr>
          </a:p>
          <a:p>
            <a:pPr algn="l">
              <a:lnSpc>
                <a:spcPct val="150000"/>
              </a:lnSpc>
            </a:pPr>
            <a:r>
              <a:rPr lang="en-US" altLang="ja-JP" sz="2800" kern="100" dirty="0">
                <a:effectLst/>
                <a:latin typeface="+mn-ea"/>
                <a:cs typeface="Times New Roman" panose="02020603050405020304" pitchFamily="18" charset="0"/>
              </a:rPr>
              <a:t>Ⅱ</a:t>
            </a:r>
            <a:r>
              <a:rPr lang="ja-JP" altLang="en-US" sz="2800" kern="100" dirty="0">
                <a:effectLst/>
                <a:latin typeface="+mn-ea"/>
                <a:cs typeface="Times New Roman" panose="02020603050405020304" pitchFamily="18" charset="0"/>
              </a:rPr>
              <a:t>．事業譲渡と株式譲渡の複合スキームによる成約事例</a:t>
            </a:r>
            <a:r>
              <a:rPr lang="ja-JP" altLang="ja-JP" sz="2800" kern="100" dirty="0">
                <a:effectLst/>
                <a:latin typeface="+mn-ea"/>
                <a:cs typeface="Times New Roman" panose="02020603050405020304" pitchFamily="18" charset="0"/>
              </a:rPr>
              <a:t>　</a:t>
            </a:r>
            <a:endParaRPr lang="en-US" altLang="ja-JP" sz="2800" kern="100" dirty="0">
              <a:effectLst/>
              <a:latin typeface="+mn-ea"/>
              <a:cs typeface="Times New Roman" panose="02020603050405020304" pitchFamily="18" charset="0"/>
            </a:endParaRPr>
          </a:p>
          <a:p>
            <a:pPr algn="l">
              <a:lnSpc>
                <a:spcPct val="150000"/>
              </a:lnSpc>
            </a:pPr>
            <a:r>
              <a:rPr lang="en-US" altLang="ja-JP" sz="2800" kern="100" dirty="0">
                <a:latin typeface="+mn-ea"/>
                <a:cs typeface="Times New Roman" panose="02020603050405020304" pitchFamily="18" charset="0"/>
              </a:rPr>
              <a:t>Ⅲ</a:t>
            </a:r>
            <a:r>
              <a:rPr lang="ja-JP" altLang="en-US" sz="2800" kern="100" dirty="0">
                <a:effectLst/>
                <a:latin typeface="+mn-ea"/>
                <a:cs typeface="Times New Roman" panose="02020603050405020304" pitchFamily="18" charset="0"/>
              </a:rPr>
              <a:t>．</a:t>
            </a:r>
            <a:r>
              <a:rPr lang="en-US" altLang="ja-JP" sz="2800" kern="100" dirty="0">
                <a:effectLst/>
                <a:latin typeface="+mn-ea"/>
                <a:cs typeface="Times New Roman" panose="02020603050405020304" pitchFamily="18" charset="0"/>
              </a:rPr>
              <a:t>M&amp;A</a:t>
            </a:r>
            <a:r>
              <a:rPr lang="ja-JP" altLang="en-US" sz="2800" kern="100" dirty="0">
                <a:effectLst/>
                <a:latin typeface="+mn-ea"/>
                <a:cs typeface="Times New Roman" panose="02020603050405020304" pitchFamily="18" charset="0"/>
              </a:rPr>
              <a:t>を活用した事業承継に伴う廃業支援の事例</a:t>
            </a:r>
            <a:endParaRPr lang="en-US" altLang="ja-JP" sz="2800" kern="100" dirty="0">
              <a:effectLst/>
              <a:latin typeface="+mn-ea"/>
              <a:cs typeface="Times New Roman" panose="02020603050405020304" pitchFamily="18" charset="0"/>
            </a:endParaRPr>
          </a:p>
          <a:p>
            <a:pPr algn="l">
              <a:lnSpc>
                <a:spcPct val="150000"/>
              </a:lnSpc>
            </a:pPr>
            <a:r>
              <a:rPr lang="en-US" altLang="ja-JP" sz="2800" b="1" kern="100" dirty="0">
                <a:latin typeface="+mn-ea"/>
                <a:cs typeface="Times New Roman" panose="02020603050405020304" pitchFamily="18" charset="0"/>
              </a:rPr>
              <a:t>Ⅳ</a:t>
            </a:r>
            <a:r>
              <a:rPr lang="ja-JP" altLang="en-US" sz="2800" b="1" kern="100" dirty="0">
                <a:latin typeface="+mn-ea"/>
                <a:cs typeface="Times New Roman" panose="02020603050405020304" pitchFamily="18" charset="0"/>
              </a:rPr>
              <a:t>．よくあるトラブル事例とその対応方法</a:t>
            </a:r>
            <a:endParaRPr lang="en-US" altLang="ja-JP" sz="2800" b="1" kern="100" dirty="0">
              <a:latin typeface="+mn-ea"/>
              <a:cs typeface="Times New Roman" panose="02020603050405020304" pitchFamily="18" charset="0"/>
            </a:endParaRPr>
          </a:p>
          <a:p>
            <a:pPr algn="l">
              <a:lnSpc>
                <a:spcPct val="150000"/>
              </a:lnSpc>
            </a:pPr>
            <a:r>
              <a:rPr lang="en-US" altLang="ja-JP" sz="2800" kern="100" dirty="0">
                <a:latin typeface="+mn-ea"/>
                <a:cs typeface="Times New Roman" panose="02020603050405020304" pitchFamily="18" charset="0"/>
              </a:rPr>
              <a:t>Ⅴ</a:t>
            </a:r>
            <a:r>
              <a:rPr lang="ja-JP" altLang="en-US" sz="2800" kern="100" dirty="0">
                <a:latin typeface="+mn-ea"/>
                <a:cs typeface="Times New Roman" panose="02020603050405020304" pitchFamily="18" charset="0"/>
              </a:rPr>
              <a:t>．おわりに</a:t>
            </a:r>
            <a:endParaRPr lang="en-US" altLang="ja-JP" sz="2800" kern="100" dirty="0">
              <a:effectLst/>
              <a:latin typeface="+mn-ea"/>
              <a:cs typeface="Times New Roman" panose="02020603050405020304" pitchFamily="18" charset="0"/>
            </a:endParaRPr>
          </a:p>
        </p:txBody>
      </p:sp>
      <p:sp>
        <p:nvSpPr>
          <p:cNvPr id="6" name="タイトル 1">
            <a:extLst>
              <a:ext uri="{FF2B5EF4-FFF2-40B4-BE49-F238E27FC236}">
                <a16:creationId xmlns:a16="http://schemas.microsoft.com/office/drawing/2014/main" id="{462E2B65-2B30-B4BE-D720-716DF93C5091}"/>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n-ea"/>
                <a:ea typeface="+mn-ea"/>
                <a:cs typeface="+mj-cs"/>
              </a:rPr>
              <a:t>目次</a:t>
            </a:r>
          </a:p>
        </p:txBody>
      </p:sp>
      <p:sp>
        <p:nvSpPr>
          <p:cNvPr id="2" name="スライド番号プレースホルダー 1">
            <a:extLst>
              <a:ext uri="{FF2B5EF4-FFF2-40B4-BE49-F238E27FC236}">
                <a16:creationId xmlns:a16="http://schemas.microsoft.com/office/drawing/2014/main" id="{01BCB69F-1201-8D08-6418-DB7F3E376EC0}"/>
              </a:ext>
            </a:extLst>
          </p:cNvPr>
          <p:cNvSpPr>
            <a:spLocks noGrp="1"/>
          </p:cNvSpPr>
          <p:nvPr>
            <p:ph type="sldNum" sz="quarter" idx="12"/>
          </p:nvPr>
        </p:nvSpPr>
        <p:spPr>
          <a:xfrm>
            <a:off x="9448800" y="6511374"/>
            <a:ext cx="2743200" cy="365125"/>
          </a:xfrm>
        </p:spPr>
        <p:txBody>
          <a:bodyPr/>
          <a:lstStyle/>
          <a:p>
            <a:fld id="{26CC2B4A-97AC-4523-B612-441E67B50FCC}" type="slidenum">
              <a:rPr lang="ja-JP" altLang="en-US" smtClean="0"/>
              <a:pPr/>
              <a:t>21</a:t>
            </a:fld>
            <a:endParaRPr lang="ja-JP" altLang="en-US" sz="1400" dirty="0"/>
          </a:p>
        </p:txBody>
      </p:sp>
    </p:spTree>
    <p:extLst>
      <p:ext uri="{BB962C8B-B14F-4D97-AF65-F5344CB8AC3E}">
        <p14:creationId xmlns:p14="http://schemas.microsoft.com/office/powerpoint/2010/main" val="1688421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6C147-031D-153B-FEE9-A9F0427EF4F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6DFD333-96C1-4957-17B1-438A69FCA522}"/>
              </a:ext>
            </a:extLst>
          </p:cNvPr>
          <p:cNvSpPr>
            <a:spLocks noGrp="1"/>
          </p:cNvSpPr>
          <p:nvPr>
            <p:ph type="sldNum" sz="quarter" idx="12"/>
          </p:nvPr>
        </p:nvSpPr>
        <p:spPr/>
        <p:txBody>
          <a:bodyPr/>
          <a:lstStyle/>
          <a:p>
            <a:fld id="{26CC2B4A-97AC-4523-B612-441E67B50FCC}" type="slidenum">
              <a:rPr lang="ja-JP" altLang="en-US" smtClean="0"/>
              <a:pPr/>
              <a:t>22</a:t>
            </a:fld>
            <a:endParaRPr lang="ja-JP" altLang="en-US" sz="1400" dirty="0"/>
          </a:p>
        </p:txBody>
      </p:sp>
      <p:sp>
        <p:nvSpPr>
          <p:cNvPr id="2" name="テキスト ボックス 1">
            <a:extLst>
              <a:ext uri="{FF2B5EF4-FFF2-40B4-BE49-F238E27FC236}">
                <a16:creationId xmlns:a16="http://schemas.microsoft.com/office/drawing/2014/main" id="{051361F1-8C3A-372D-6D61-61EDA37C8C50}"/>
              </a:ext>
            </a:extLst>
          </p:cNvPr>
          <p:cNvSpPr txBox="1"/>
          <p:nvPr/>
        </p:nvSpPr>
        <p:spPr>
          <a:xfrm>
            <a:off x="478672" y="1542183"/>
            <a:ext cx="11064240" cy="861774"/>
          </a:xfrm>
          <a:prstGeom prst="rect">
            <a:avLst/>
          </a:prstGeom>
          <a:noFill/>
          <a:ln>
            <a:solidFill>
              <a:schemeClr val="tx1"/>
            </a:solidFill>
          </a:ln>
        </p:spPr>
        <p:txBody>
          <a:bodyPr wrap="square">
            <a:spAutoFit/>
          </a:bodyPr>
          <a:lstStyle/>
          <a:p>
            <a:pPr marL="342900" indent="-342900">
              <a:spcBef>
                <a:spcPts val="600"/>
              </a:spcBef>
              <a:spcAft>
                <a:spcPts val="600"/>
              </a:spcAft>
              <a:buFont typeface="Arial" panose="020B0604020202020204" pitchFamily="34" charset="0"/>
              <a:buChar char="•"/>
            </a:pPr>
            <a:r>
              <a:rPr lang="ja-JP" altLang="en-US" sz="2000" dirty="0">
                <a:latin typeface="+mn-ea"/>
              </a:rPr>
              <a:t>関西のコンクリート製造業</a:t>
            </a:r>
            <a:r>
              <a:rPr lang="en-US" altLang="ja-JP" sz="2000" dirty="0">
                <a:latin typeface="+mn-ea"/>
              </a:rPr>
              <a:t>A</a:t>
            </a:r>
            <a:r>
              <a:rPr lang="ja-JP" altLang="en-US" sz="2000" dirty="0">
                <a:latin typeface="+mn-ea"/>
              </a:rPr>
              <a:t>社と同業</a:t>
            </a:r>
            <a:r>
              <a:rPr lang="en-US" altLang="ja-JP" sz="2000" dirty="0">
                <a:latin typeface="+mn-ea"/>
              </a:rPr>
              <a:t>B</a:t>
            </a:r>
            <a:r>
              <a:rPr lang="ja-JP" altLang="en-US" sz="2000" dirty="0">
                <a:latin typeface="+mn-ea"/>
              </a:rPr>
              <a:t>社の</a:t>
            </a:r>
            <a:r>
              <a:rPr lang="en-US" altLang="ja-JP" sz="2000" dirty="0">
                <a:latin typeface="+mn-ea"/>
              </a:rPr>
              <a:t>M&amp;A</a:t>
            </a:r>
          </a:p>
          <a:p>
            <a:pPr marL="342900" indent="-342900">
              <a:spcBef>
                <a:spcPts val="600"/>
              </a:spcBef>
              <a:spcAft>
                <a:spcPts val="600"/>
              </a:spcAft>
              <a:buFont typeface="Arial" panose="020B0604020202020204" pitchFamily="34" charset="0"/>
              <a:buChar char="•"/>
            </a:pPr>
            <a:r>
              <a:rPr lang="ja-JP" altLang="en-US" sz="2000" dirty="0">
                <a:latin typeface="+mn-ea"/>
              </a:rPr>
              <a:t>売り上げ</a:t>
            </a:r>
            <a:r>
              <a:rPr lang="en-US" altLang="ja-JP" sz="2000" dirty="0">
                <a:latin typeface="+mn-ea"/>
              </a:rPr>
              <a:t>5</a:t>
            </a:r>
            <a:r>
              <a:rPr lang="ja-JP" altLang="en-US" sz="2000" dirty="0">
                <a:latin typeface="+mn-ea"/>
              </a:rPr>
              <a:t>億、営業利益</a:t>
            </a:r>
            <a:r>
              <a:rPr lang="en-US" altLang="ja-JP" sz="2000" dirty="0">
                <a:latin typeface="+mn-ea"/>
              </a:rPr>
              <a:t>5,000</a:t>
            </a:r>
            <a:r>
              <a:rPr lang="ja-JP" altLang="en-US" sz="2000" dirty="0">
                <a:latin typeface="+mn-ea"/>
              </a:rPr>
              <a:t>万円、のれん代</a:t>
            </a:r>
            <a:r>
              <a:rPr lang="en-US" altLang="ja-JP" sz="2000" dirty="0">
                <a:latin typeface="+mn-ea"/>
              </a:rPr>
              <a:t>2</a:t>
            </a:r>
            <a:r>
              <a:rPr lang="ja-JP" altLang="en-US" sz="2000" dirty="0">
                <a:latin typeface="+mn-ea"/>
              </a:rPr>
              <a:t>億円（</a:t>
            </a:r>
            <a:r>
              <a:rPr lang="en-US" altLang="ja-JP" sz="2000" dirty="0">
                <a:latin typeface="+mn-ea"/>
              </a:rPr>
              <a:t>4</a:t>
            </a:r>
            <a:r>
              <a:rPr lang="ja-JP" altLang="en-US" sz="2000" dirty="0">
                <a:latin typeface="+mn-ea"/>
              </a:rPr>
              <a:t>年分）で打診</a:t>
            </a:r>
            <a:endParaRPr lang="en-US" altLang="ja-JP" sz="2000" dirty="0">
              <a:latin typeface="+mn-ea"/>
            </a:endParaRPr>
          </a:p>
        </p:txBody>
      </p:sp>
      <p:sp>
        <p:nvSpPr>
          <p:cNvPr id="5" name="テキスト ボックス 4">
            <a:extLst>
              <a:ext uri="{FF2B5EF4-FFF2-40B4-BE49-F238E27FC236}">
                <a16:creationId xmlns:a16="http://schemas.microsoft.com/office/drawing/2014/main" id="{C289D509-4ABF-DA36-D07A-A444783BBB6E}"/>
              </a:ext>
            </a:extLst>
          </p:cNvPr>
          <p:cNvSpPr txBox="1"/>
          <p:nvPr/>
        </p:nvSpPr>
        <p:spPr>
          <a:xfrm>
            <a:off x="403200" y="1040670"/>
            <a:ext cx="1467068" cy="433067"/>
          </a:xfrm>
          <a:prstGeom prst="rect">
            <a:avLst/>
          </a:prstGeom>
          <a:noFill/>
        </p:spPr>
        <p:txBody>
          <a:bodyPr wrap="none" rtlCol="0">
            <a:spAutoFit/>
          </a:bodyPr>
          <a:lstStyle/>
          <a:p>
            <a:pPr algn="l">
              <a:lnSpc>
                <a:spcPts val="2800"/>
              </a:lnSpc>
            </a:pPr>
            <a:r>
              <a:rPr kumimoji="1" lang="ja-JP" altLang="en-US" sz="2000" b="1" dirty="0">
                <a:latin typeface="+mn-ea"/>
              </a:rPr>
              <a:t>■案件概要</a:t>
            </a:r>
          </a:p>
        </p:txBody>
      </p:sp>
      <p:sp>
        <p:nvSpPr>
          <p:cNvPr id="36" name="テキスト ボックス 35">
            <a:extLst>
              <a:ext uri="{FF2B5EF4-FFF2-40B4-BE49-F238E27FC236}">
                <a16:creationId xmlns:a16="http://schemas.microsoft.com/office/drawing/2014/main" id="{33624F1C-2D9B-ECD8-8A78-7E48C4507DEB}"/>
              </a:ext>
            </a:extLst>
          </p:cNvPr>
          <p:cNvSpPr txBox="1"/>
          <p:nvPr/>
        </p:nvSpPr>
        <p:spPr>
          <a:xfrm>
            <a:off x="478672" y="3136551"/>
            <a:ext cx="11064240" cy="1785104"/>
          </a:xfrm>
          <a:prstGeom prst="rect">
            <a:avLst/>
          </a:prstGeom>
          <a:noFill/>
          <a:ln>
            <a:solidFill>
              <a:schemeClr val="tx1"/>
            </a:solidFill>
          </a:ln>
        </p:spPr>
        <p:txBody>
          <a:bodyPr wrap="square">
            <a:spAutoFit/>
          </a:bodyPr>
          <a:lstStyle/>
          <a:p>
            <a:pPr>
              <a:spcBef>
                <a:spcPts val="600"/>
              </a:spcBef>
              <a:spcAft>
                <a:spcPts val="600"/>
              </a:spcAft>
            </a:pPr>
            <a:r>
              <a:rPr lang="en-US" altLang="ja-JP" sz="2000" dirty="0">
                <a:latin typeface="+mn-ea"/>
              </a:rPr>
              <a:t>M&amp;A</a:t>
            </a:r>
            <a:r>
              <a:rPr lang="ja-JP" altLang="en-US" sz="2000" dirty="0">
                <a:latin typeface="+mn-ea"/>
              </a:rPr>
              <a:t>手続き自体は円滑に進んでおり、</a:t>
            </a:r>
            <a:r>
              <a:rPr lang="en-US" altLang="ja-JP" sz="2000" dirty="0">
                <a:latin typeface="+mn-ea"/>
              </a:rPr>
              <a:t>DD</a:t>
            </a:r>
            <a:r>
              <a:rPr lang="ja-JP" altLang="en-US" sz="2000" dirty="0">
                <a:latin typeface="+mn-ea"/>
              </a:rPr>
              <a:t>を実施している最中に</a:t>
            </a:r>
            <a:r>
              <a:rPr lang="en-US" altLang="ja-JP" sz="2000" dirty="0">
                <a:latin typeface="+mn-ea"/>
              </a:rPr>
              <a:t>A</a:t>
            </a:r>
            <a:r>
              <a:rPr lang="ja-JP" altLang="en-US" sz="2000" dirty="0">
                <a:latin typeface="+mn-ea"/>
              </a:rPr>
              <a:t>社オーナーより</a:t>
            </a:r>
            <a:endParaRPr lang="en-US" altLang="ja-JP" sz="2000" dirty="0">
              <a:latin typeface="+mn-ea"/>
            </a:endParaRPr>
          </a:p>
          <a:p>
            <a:pPr>
              <a:spcBef>
                <a:spcPts val="600"/>
              </a:spcBef>
              <a:spcAft>
                <a:spcPts val="600"/>
              </a:spcAft>
            </a:pPr>
            <a:r>
              <a:rPr lang="ja-JP" altLang="en-US" sz="2000" dirty="0">
                <a:solidFill>
                  <a:srgbClr val="FF0000"/>
                </a:solidFill>
                <a:latin typeface="+mn-ea"/>
              </a:rPr>
              <a:t>「来年コンクリート価格が</a:t>
            </a:r>
            <a:r>
              <a:rPr lang="en-US" altLang="ja-JP" sz="2000" dirty="0">
                <a:solidFill>
                  <a:srgbClr val="FF0000"/>
                </a:solidFill>
                <a:latin typeface="+mn-ea"/>
              </a:rPr>
              <a:t>15</a:t>
            </a:r>
            <a:r>
              <a:rPr lang="ja-JP" altLang="en-US" sz="2000" dirty="0">
                <a:solidFill>
                  <a:srgbClr val="FF0000"/>
                </a:solidFill>
                <a:latin typeface="+mn-ea"/>
              </a:rPr>
              <a:t>％上がるため、価格に反映させてほしい、でなれば売らない」</a:t>
            </a:r>
            <a:endParaRPr lang="en-US" altLang="ja-JP" sz="2000" dirty="0">
              <a:solidFill>
                <a:srgbClr val="FF0000"/>
              </a:solidFill>
              <a:latin typeface="+mn-ea"/>
            </a:endParaRPr>
          </a:p>
          <a:p>
            <a:pPr>
              <a:spcBef>
                <a:spcPts val="600"/>
              </a:spcBef>
              <a:spcAft>
                <a:spcPts val="600"/>
              </a:spcAft>
            </a:pPr>
            <a:r>
              <a:rPr lang="ja-JP" altLang="en-US" sz="2000" dirty="0">
                <a:latin typeface="+mn-ea"/>
              </a:rPr>
              <a:t>と話があり、</a:t>
            </a:r>
            <a:r>
              <a:rPr lang="en-US" altLang="ja-JP" sz="2000" dirty="0">
                <a:latin typeface="+mn-ea"/>
              </a:rPr>
              <a:t>B</a:t>
            </a:r>
            <a:r>
              <a:rPr lang="ja-JP" altLang="en-US" sz="2000" dirty="0">
                <a:latin typeface="+mn-ea"/>
              </a:rPr>
              <a:t>社オーナーは</a:t>
            </a:r>
            <a:r>
              <a:rPr lang="ja-JP" altLang="en-US" sz="2000" dirty="0">
                <a:solidFill>
                  <a:srgbClr val="0070C0"/>
                </a:solidFill>
                <a:latin typeface="+mn-ea"/>
              </a:rPr>
              <a:t>「確定ではなく、噂程度である為、増額は難しい」</a:t>
            </a:r>
            <a:r>
              <a:rPr lang="ja-JP" altLang="en-US" sz="2000" dirty="0">
                <a:latin typeface="+mn-ea"/>
              </a:rPr>
              <a:t>と回答。</a:t>
            </a:r>
            <a:endParaRPr lang="en-US" altLang="ja-JP" sz="2000" dirty="0">
              <a:latin typeface="+mn-ea"/>
            </a:endParaRPr>
          </a:p>
          <a:p>
            <a:pPr>
              <a:spcBef>
                <a:spcPts val="600"/>
              </a:spcBef>
              <a:spcAft>
                <a:spcPts val="600"/>
              </a:spcAft>
            </a:pPr>
            <a:r>
              <a:rPr lang="ja-JP" altLang="en-US" sz="2000" dirty="0">
                <a:latin typeface="+mn-ea"/>
              </a:rPr>
              <a:t>会話は平行線となり、延期・ブレイクの可能性も、、、</a:t>
            </a:r>
            <a:endParaRPr lang="en-US" altLang="ja-JP" sz="2000" dirty="0">
              <a:latin typeface="+mn-ea"/>
            </a:endParaRPr>
          </a:p>
        </p:txBody>
      </p:sp>
      <p:sp>
        <p:nvSpPr>
          <p:cNvPr id="37" name="テキスト ボックス 36">
            <a:extLst>
              <a:ext uri="{FF2B5EF4-FFF2-40B4-BE49-F238E27FC236}">
                <a16:creationId xmlns:a16="http://schemas.microsoft.com/office/drawing/2014/main" id="{EA2EB055-B88B-FB06-11DB-2061707698E2}"/>
              </a:ext>
            </a:extLst>
          </p:cNvPr>
          <p:cNvSpPr txBox="1"/>
          <p:nvPr/>
        </p:nvSpPr>
        <p:spPr>
          <a:xfrm>
            <a:off x="403200" y="2653748"/>
            <a:ext cx="954107" cy="433067"/>
          </a:xfrm>
          <a:prstGeom prst="rect">
            <a:avLst/>
          </a:prstGeom>
          <a:noFill/>
        </p:spPr>
        <p:txBody>
          <a:bodyPr wrap="none" rtlCol="0">
            <a:spAutoFit/>
          </a:bodyPr>
          <a:lstStyle/>
          <a:p>
            <a:pPr algn="l">
              <a:lnSpc>
                <a:spcPts val="2800"/>
              </a:lnSpc>
            </a:pPr>
            <a:r>
              <a:rPr kumimoji="1" lang="ja-JP" altLang="en-US" sz="2000" b="1" dirty="0">
                <a:latin typeface="+mn-ea"/>
              </a:rPr>
              <a:t>■背景</a:t>
            </a:r>
          </a:p>
        </p:txBody>
      </p:sp>
      <p:sp>
        <p:nvSpPr>
          <p:cNvPr id="42" name="タイトル 1">
            <a:extLst>
              <a:ext uri="{FF2B5EF4-FFF2-40B4-BE49-F238E27FC236}">
                <a16:creationId xmlns:a16="http://schemas.microsoft.com/office/drawing/2014/main" id="{8E645565-9E3A-AABF-E5E7-0964E696B5D7}"/>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n-ea"/>
                <a:ea typeface="+mn-ea"/>
                <a:cs typeface="+mj-cs"/>
              </a:rPr>
              <a:t>よくあるトラブル事例とその対応方法</a:t>
            </a:r>
          </a:p>
        </p:txBody>
      </p:sp>
    </p:spTree>
    <p:extLst>
      <p:ext uri="{BB962C8B-B14F-4D97-AF65-F5344CB8AC3E}">
        <p14:creationId xmlns:p14="http://schemas.microsoft.com/office/powerpoint/2010/main" val="453276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23193-1FFE-21C2-3E6B-DAB4F8AC16B5}"/>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6A4528C-7315-88ED-6988-1968D71F29B5}"/>
              </a:ext>
            </a:extLst>
          </p:cNvPr>
          <p:cNvSpPr>
            <a:spLocks noGrp="1"/>
          </p:cNvSpPr>
          <p:nvPr>
            <p:ph type="sldNum" sz="quarter" idx="12"/>
          </p:nvPr>
        </p:nvSpPr>
        <p:spPr/>
        <p:txBody>
          <a:bodyPr/>
          <a:lstStyle/>
          <a:p>
            <a:fld id="{26CC2B4A-97AC-4523-B612-441E67B50FCC}" type="slidenum">
              <a:rPr lang="ja-JP" altLang="en-US" smtClean="0"/>
              <a:pPr/>
              <a:t>23</a:t>
            </a:fld>
            <a:endParaRPr lang="ja-JP" altLang="en-US" sz="1400" dirty="0"/>
          </a:p>
        </p:txBody>
      </p:sp>
      <p:sp>
        <p:nvSpPr>
          <p:cNvPr id="7" name="タイトル 1">
            <a:extLst>
              <a:ext uri="{FF2B5EF4-FFF2-40B4-BE49-F238E27FC236}">
                <a16:creationId xmlns:a16="http://schemas.microsoft.com/office/drawing/2014/main" id="{F6AFB989-ABD8-A10C-5B80-C45B77BD25BD}"/>
              </a:ext>
            </a:extLst>
          </p:cNvPr>
          <p:cNvSpPr>
            <a:spLocks noGrp="1"/>
          </p:cNvSpPr>
          <p:nvPr>
            <p:ph type="title"/>
          </p:nvPr>
        </p:nvSpPr>
        <p:spPr>
          <a:xfrm>
            <a:off x="403200" y="0"/>
            <a:ext cx="10515600" cy="1325563"/>
          </a:xfrm>
        </p:spPr>
        <p:txBody>
          <a:bodyPr>
            <a:normAutofit/>
          </a:bodyPr>
          <a:lstStyle/>
          <a:p>
            <a:r>
              <a:rPr kumimoji="1" lang="ja-JP" altLang="en-US" sz="2800" b="1" dirty="0">
                <a:latin typeface="+mn-ea"/>
                <a:ea typeface="+mn-ea"/>
              </a:rPr>
              <a:t>よくあるトラブル事例とその対応方法</a:t>
            </a:r>
          </a:p>
        </p:txBody>
      </p:sp>
      <p:sp>
        <p:nvSpPr>
          <p:cNvPr id="10" name="テキスト ボックス 9">
            <a:extLst>
              <a:ext uri="{FF2B5EF4-FFF2-40B4-BE49-F238E27FC236}">
                <a16:creationId xmlns:a16="http://schemas.microsoft.com/office/drawing/2014/main" id="{27C107D3-BB42-368A-9276-BC16FE002E7F}"/>
              </a:ext>
            </a:extLst>
          </p:cNvPr>
          <p:cNvSpPr txBox="1"/>
          <p:nvPr/>
        </p:nvSpPr>
        <p:spPr>
          <a:xfrm>
            <a:off x="404582" y="1083914"/>
            <a:ext cx="5262979" cy="451406"/>
          </a:xfrm>
          <a:prstGeom prst="rect">
            <a:avLst/>
          </a:prstGeom>
          <a:noFill/>
        </p:spPr>
        <p:txBody>
          <a:bodyPr wrap="none" rtlCol="0">
            <a:spAutoFit/>
          </a:bodyPr>
          <a:lstStyle/>
          <a:p>
            <a:pPr marL="457200" indent="-457200" algn="l">
              <a:lnSpc>
                <a:spcPts val="2800"/>
              </a:lnSpc>
              <a:buFont typeface="Wingdings" panose="05000000000000000000" pitchFamily="2" charset="2"/>
              <a:buChar char="n"/>
            </a:pPr>
            <a:r>
              <a:rPr kumimoji="1" lang="ja-JP" altLang="en-US" sz="2400" b="1" dirty="0">
                <a:latin typeface="+mn-ea"/>
              </a:rPr>
              <a:t>アーンアウト・エスクローを活用</a:t>
            </a:r>
          </a:p>
        </p:txBody>
      </p:sp>
      <p:pic>
        <p:nvPicPr>
          <p:cNvPr id="13" name="グラフィックス 12" descr="建物 単色塗りつぶし">
            <a:extLst>
              <a:ext uri="{FF2B5EF4-FFF2-40B4-BE49-F238E27FC236}">
                <a16:creationId xmlns:a16="http://schemas.microsoft.com/office/drawing/2014/main" id="{881DC728-A484-D191-419B-4DFE98B7D3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566" y="5194120"/>
            <a:ext cx="897043" cy="897043"/>
          </a:xfrm>
          <a:prstGeom prst="rect">
            <a:avLst/>
          </a:prstGeom>
        </p:spPr>
      </p:pic>
      <p:sp>
        <p:nvSpPr>
          <p:cNvPr id="15" name="テキスト ボックス 14">
            <a:extLst>
              <a:ext uri="{FF2B5EF4-FFF2-40B4-BE49-F238E27FC236}">
                <a16:creationId xmlns:a16="http://schemas.microsoft.com/office/drawing/2014/main" id="{D117CF04-EBB0-8697-DFEB-ABC312FED70D}"/>
              </a:ext>
            </a:extLst>
          </p:cNvPr>
          <p:cNvSpPr txBox="1"/>
          <p:nvPr/>
        </p:nvSpPr>
        <p:spPr>
          <a:xfrm>
            <a:off x="1236792" y="5968245"/>
            <a:ext cx="579005" cy="425950"/>
          </a:xfrm>
          <a:prstGeom prst="rect">
            <a:avLst/>
          </a:prstGeom>
          <a:noFill/>
        </p:spPr>
        <p:txBody>
          <a:bodyPr wrap="none" rtlCol="0">
            <a:spAutoFit/>
          </a:bodyPr>
          <a:lstStyle/>
          <a:p>
            <a:pPr algn="l">
              <a:lnSpc>
                <a:spcPts val="2800"/>
              </a:lnSpc>
            </a:pPr>
            <a:r>
              <a:rPr kumimoji="1" lang="en-US" altLang="ja-JP" b="1" dirty="0">
                <a:latin typeface="+mn-ea"/>
              </a:rPr>
              <a:t>B</a:t>
            </a:r>
            <a:r>
              <a:rPr kumimoji="1" lang="ja-JP" altLang="en-US" b="1" dirty="0">
                <a:latin typeface="+mn-ea"/>
              </a:rPr>
              <a:t>社</a:t>
            </a:r>
          </a:p>
        </p:txBody>
      </p:sp>
      <p:pic>
        <p:nvPicPr>
          <p:cNvPr id="35" name="グラフィックス 34" descr="男性のプロフィール 単色塗りつぶし">
            <a:extLst>
              <a:ext uri="{FF2B5EF4-FFF2-40B4-BE49-F238E27FC236}">
                <a16:creationId xmlns:a16="http://schemas.microsoft.com/office/drawing/2014/main" id="{414CD925-A377-2B63-5B65-E3F508B303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5306" y="5211845"/>
            <a:ext cx="809426" cy="809426"/>
          </a:xfrm>
          <a:prstGeom prst="rect">
            <a:avLst/>
          </a:prstGeom>
        </p:spPr>
      </p:pic>
      <p:sp>
        <p:nvSpPr>
          <p:cNvPr id="36" name="テキスト ボックス 35">
            <a:extLst>
              <a:ext uri="{FF2B5EF4-FFF2-40B4-BE49-F238E27FC236}">
                <a16:creationId xmlns:a16="http://schemas.microsoft.com/office/drawing/2014/main" id="{A7D99C2F-BA4D-27A2-C760-27DE893262AF}"/>
              </a:ext>
            </a:extLst>
          </p:cNvPr>
          <p:cNvSpPr txBox="1"/>
          <p:nvPr/>
        </p:nvSpPr>
        <p:spPr>
          <a:xfrm>
            <a:off x="3894117" y="5881778"/>
            <a:ext cx="1351652" cy="418769"/>
          </a:xfrm>
          <a:prstGeom prst="rect">
            <a:avLst/>
          </a:prstGeom>
          <a:noFill/>
        </p:spPr>
        <p:txBody>
          <a:bodyPr wrap="none" rtlCol="0">
            <a:spAutoFit/>
          </a:bodyPr>
          <a:lstStyle/>
          <a:p>
            <a:pPr algn="l">
              <a:lnSpc>
                <a:spcPts val="2800"/>
              </a:lnSpc>
            </a:pPr>
            <a:r>
              <a:rPr kumimoji="1" lang="en-US" altLang="ja-JP" sz="1600" b="1" dirty="0">
                <a:latin typeface="+mn-ea"/>
              </a:rPr>
              <a:t>A</a:t>
            </a:r>
            <a:r>
              <a:rPr kumimoji="1" lang="ja-JP" altLang="en-US" sz="1600" b="1" dirty="0">
                <a:latin typeface="+mn-ea"/>
              </a:rPr>
              <a:t>社オーナー</a:t>
            </a:r>
          </a:p>
        </p:txBody>
      </p:sp>
      <p:sp>
        <p:nvSpPr>
          <p:cNvPr id="2" name="矢印: 左 1">
            <a:extLst>
              <a:ext uri="{FF2B5EF4-FFF2-40B4-BE49-F238E27FC236}">
                <a16:creationId xmlns:a16="http://schemas.microsoft.com/office/drawing/2014/main" id="{CE2B3D64-4E9D-F259-5603-8DE3ADE2E876}"/>
              </a:ext>
            </a:extLst>
          </p:cNvPr>
          <p:cNvSpPr/>
          <p:nvPr/>
        </p:nvSpPr>
        <p:spPr>
          <a:xfrm rot="10800000">
            <a:off x="2501078" y="5618440"/>
            <a:ext cx="962052" cy="194679"/>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06610E8-3397-61B7-DD1C-739DC1F5F4DD}"/>
              </a:ext>
            </a:extLst>
          </p:cNvPr>
          <p:cNvSpPr txBox="1"/>
          <p:nvPr/>
        </p:nvSpPr>
        <p:spPr>
          <a:xfrm>
            <a:off x="403200" y="1541276"/>
            <a:ext cx="11064240" cy="861774"/>
          </a:xfrm>
          <a:prstGeom prst="rect">
            <a:avLst/>
          </a:prstGeom>
          <a:noFill/>
          <a:ln>
            <a:solidFill>
              <a:schemeClr val="tx1"/>
            </a:solidFill>
          </a:ln>
        </p:spPr>
        <p:txBody>
          <a:bodyPr wrap="square">
            <a:spAutoFit/>
          </a:bodyPr>
          <a:lstStyle/>
          <a:p>
            <a:pPr>
              <a:spcBef>
                <a:spcPts val="600"/>
              </a:spcBef>
              <a:spcAft>
                <a:spcPts val="600"/>
              </a:spcAft>
            </a:pPr>
            <a:r>
              <a:rPr lang="ja-JP" altLang="en-US" sz="2000" dirty="0">
                <a:latin typeface="+mn-ea"/>
              </a:rPr>
              <a:t>一定期間以内に、</a:t>
            </a:r>
            <a:r>
              <a:rPr lang="en-US" altLang="ja-JP" sz="2000" dirty="0">
                <a:latin typeface="+mn-ea"/>
              </a:rPr>
              <a:t>10</a:t>
            </a:r>
            <a:r>
              <a:rPr lang="ja-JP" altLang="en-US" sz="2000" dirty="0">
                <a:latin typeface="+mn-ea"/>
              </a:rPr>
              <a:t>％以上製品価格が上昇した場合、上昇分を支払う事で決着。</a:t>
            </a:r>
            <a:endParaRPr lang="en-US" altLang="ja-JP" sz="2000" dirty="0">
              <a:latin typeface="+mn-ea"/>
            </a:endParaRPr>
          </a:p>
          <a:p>
            <a:pPr>
              <a:spcBef>
                <a:spcPts val="600"/>
              </a:spcBef>
              <a:spcAft>
                <a:spcPts val="600"/>
              </a:spcAft>
            </a:pPr>
            <a:r>
              <a:rPr lang="ja-JP" altLang="en-US" sz="2000" dirty="0">
                <a:latin typeface="+mn-ea"/>
              </a:rPr>
              <a:t>クロージング時に譲渡対価の支払いと併せて、追加金をエスクロー口座に入金。</a:t>
            </a:r>
            <a:endParaRPr lang="en-US" altLang="ja-JP" sz="2000" dirty="0">
              <a:latin typeface="+mn-ea"/>
            </a:endParaRPr>
          </a:p>
        </p:txBody>
      </p:sp>
      <p:sp>
        <p:nvSpPr>
          <p:cNvPr id="5" name="矢印: 左 4">
            <a:extLst>
              <a:ext uri="{FF2B5EF4-FFF2-40B4-BE49-F238E27FC236}">
                <a16:creationId xmlns:a16="http://schemas.microsoft.com/office/drawing/2014/main" id="{4E01FED3-7AF1-8256-EA03-C37B2E921B3C}"/>
              </a:ext>
            </a:extLst>
          </p:cNvPr>
          <p:cNvSpPr/>
          <p:nvPr/>
        </p:nvSpPr>
        <p:spPr>
          <a:xfrm rot="7412151">
            <a:off x="1809595" y="4443613"/>
            <a:ext cx="962052" cy="194679"/>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左 5">
            <a:extLst>
              <a:ext uri="{FF2B5EF4-FFF2-40B4-BE49-F238E27FC236}">
                <a16:creationId xmlns:a16="http://schemas.microsoft.com/office/drawing/2014/main" id="{C8D3D5BA-7BE9-15D7-6721-E1AF7B109534}"/>
              </a:ext>
            </a:extLst>
          </p:cNvPr>
          <p:cNvSpPr/>
          <p:nvPr/>
        </p:nvSpPr>
        <p:spPr>
          <a:xfrm rot="13914520">
            <a:off x="3303712" y="4427513"/>
            <a:ext cx="962052" cy="194679"/>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descr="建物 単色塗りつぶし">
            <a:extLst>
              <a:ext uri="{FF2B5EF4-FFF2-40B4-BE49-F238E27FC236}">
                <a16:creationId xmlns:a16="http://schemas.microsoft.com/office/drawing/2014/main" id="{B4163D0D-6811-19B8-1083-06C8D846A8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14333" y="3154132"/>
            <a:ext cx="897043" cy="897043"/>
          </a:xfrm>
          <a:prstGeom prst="rect">
            <a:avLst/>
          </a:prstGeom>
        </p:spPr>
      </p:pic>
      <p:sp>
        <p:nvSpPr>
          <p:cNvPr id="11" name="テキスト ボックス 10">
            <a:extLst>
              <a:ext uri="{FF2B5EF4-FFF2-40B4-BE49-F238E27FC236}">
                <a16:creationId xmlns:a16="http://schemas.microsoft.com/office/drawing/2014/main" id="{E9A6E371-8F53-7D52-B6D8-88FD773412FB}"/>
              </a:ext>
            </a:extLst>
          </p:cNvPr>
          <p:cNvSpPr txBox="1"/>
          <p:nvPr/>
        </p:nvSpPr>
        <p:spPr>
          <a:xfrm>
            <a:off x="1684828" y="2693136"/>
            <a:ext cx="2723823" cy="425950"/>
          </a:xfrm>
          <a:prstGeom prst="rect">
            <a:avLst/>
          </a:prstGeom>
          <a:noFill/>
        </p:spPr>
        <p:txBody>
          <a:bodyPr wrap="none" rtlCol="0">
            <a:spAutoFit/>
          </a:bodyPr>
          <a:lstStyle/>
          <a:p>
            <a:pPr algn="l">
              <a:lnSpc>
                <a:spcPts val="2800"/>
              </a:lnSpc>
            </a:pPr>
            <a:r>
              <a:rPr lang="ja-JP" altLang="en-US" b="1" dirty="0">
                <a:latin typeface="+mn-ea"/>
              </a:rPr>
              <a:t>エスクローエージェント</a:t>
            </a:r>
            <a:endParaRPr kumimoji="1" lang="ja-JP" altLang="en-US" b="1" dirty="0">
              <a:latin typeface="+mn-ea"/>
            </a:endParaRPr>
          </a:p>
        </p:txBody>
      </p:sp>
      <p:sp>
        <p:nvSpPr>
          <p:cNvPr id="12" name="テキスト ボックス 11">
            <a:extLst>
              <a:ext uri="{FF2B5EF4-FFF2-40B4-BE49-F238E27FC236}">
                <a16:creationId xmlns:a16="http://schemas.microsoft.com/office/drawing/2014/main" id="{8AC84DF7-BA0C-64D2-4C2C-0D1BECD3962C}"/>
              </a:ext>
            </a:extLst>
          </p:cNvPr>
          <p:cNvSpPr txBox="1"/>
          <p:nvPr/>
        </p:nvSpPr>
        <p:spPr>
          <a:xfrm>
            <a:off x="2163781" y="5811887"/>
            <a:ext cx="1620957" cy="418769"/>
          </a:xfrm>
          <a:prstGeom prst="rect">
            <a:avLst/>
          </a:prstGeom>
          <a:noFill/>
        </p:spPr>
        <p:txBody>
          <a:bodyPr wrap="none" rtlCol="0">
            <a:spAutoFit/>
          </a:bodyPr>
          <a:lstStyle/>
          <a:p>
            <a:pPr algn="l">
              <a:lnSpc>
                <a:spcPts val="2800"/>
              </a:lnSpc>
            </a:pPr>
            <a:r>
              <a:rPr lang="ja-JP" altLang="en-US" sz="1600" b="1" dirty="0">
                <a:latin typeface="+mn-ea"/>
              </a:rPr>
              <a:t>譲渡対価の支払</a:t>
            </a:r>
            <a:endParaRPr kumimoji="1" lang="ja-JP" altLang="en-US" sz="1600" b="1" dirty="0">
              <a:latin typeface="+mn-ea"/>
            </a:endParaRPr>
          </a:p>
        </p:txBody>
      </p:sp>
      <p:sp>
        <p:nvSpPr>
          <p:cNvPr id="14" name="テキスト ボックス 13">
            <a:extLst>
              <a:ext uri="{FF2B5EF4-FFF2-40B4-BE49-F238E27FC236}">
                <a16:creationId xmlns:a16="http://schemas.microsoft.com/office/drawing/2014/main" id="{B55BBFFF-0EAA-4C24-3B0E-DD9BAA8ECF46}"/>
              </a:ext>
            </a:extLst>
          </p:cNvPr>
          <p:cNvSpPr txBox="1"/>
          <p:nvPr/>
        </p:nvSpPr>
        <p:spPr>
          <a:xfrm>
            <a:off x="616861" y="4271279"/>
            <a:ext cx="1415772" cy="418769"/>
          </a:xfrm>
          <a:prstGeom prst="rect">
            <a:avLst/>
          </a:prstGeom>
          <a:noFill/>
        </p:spPr>
        <p:txBody>
          <a:bodyPr wrap="none" rtlCol="0">
            <a:spAutoFit/>
          </a:bodyPr>
          <a:lstStyle/>
          <a:p>
            <a:pPr algn="l">
              <a:lnSpc>
                <a:spcPts val="2800"/>
              </a:lnSpc>
            </a:pPr>
            <a:r>
              <a:rPr kumimoji="1" lang="ja-JP" altLang="en-US" sz="1600" b="1" dirty="0">
                <a:latin typeface="+mn-ea"/>
              </a:rPr>
              <a:t>追加金の預託</a:t>
            </a:r>
          </a:p>
        </p:txBody>
      </p:sp>
      <p:sp>
        <p:nvSpPr>
          <p:cNvPr id="17" name="テキスト ボックス 16">
            <a:extLst>
              <a:ext uri="{FF2B5EF4-FFF2-40B4-BE49-F238E27FC236}">
                <a16:creationId xmlns:a16="http://schemas.microsoft.com/office/drawing/2014/main" id="{B7B287D4-2484-2103-9144-0F87E1ABE64E}"/>
              </a:ext>
            </a:extLst>
          </p:cNvPr>
          <p:cNvSpPr txBox="1"/>
          <p:nvPr/>
        </p:nvSpPr>
        <p:spPr>
          <a:xfrm>
            <a:off x="4121492" y="4344115"/>
            <a:ext cx="1620957" cy="418769"/>
          </a:xfrm>
          <a:prstGeom prst="rect">
            <a:avLst/>
          </a:prstGeom>
          <a:noFill/>
        </p:spPr>
        <p:txBody>
          <a:bodyPr wrap="none" rtlCol="0">
            <a:spAutoFit/>
          </a:bodyPr>
          <a:lstStyle/>
          <a:p>
            <a:pPr algn="l">
              <a:lnSpc>
                <a:spcPts val="2800"/>
              </a:lnSpc>
            </a:pPr>
            <a:r>
              <a:rPr lang="ja-JP" altLang="en-US" sz="1600" b="1" dirty="0">
                <a:latin typeface="+mn-ea"/>
              </a:rPr>
              <a:t>条件達成で支払</a:t>
            </a:r>
            <a:endParaRPr kumimoji="1" lang="ja-JP" altLang="en-US" sz="1600" b="1" dirty="0">
              <a:latin typeface="+mn-ea"/>
            </a:endParaRPr>
          </a:p>
        </p:txBody>
      </p:sp>
      <p:sp>
        <p:nvSpPr>
          <p:cNvPr id="19" name="テキスト ボックス 18">
            <a:extLst>
              <a:ext uri="{FF2B5EF4-FFF2-40B4-BE49-F238E27FC236}">
                <a16:creationId xmlns:a16="http://schemas.microsoft.com/office/drawing/2014/main" id="{50CD0C97-79A9-CA83-F914-B514CC823C0E}"/>
              </a:ext>
            </a:extLst>
          </p:cNvPr>
          <p:cNvSpPr txBox="1"/>
          <p:nvPr/>
        </p:nvSpPr>
        <p:spPr>
          <a:xfrm>
            <a:off x="6946232" y="3733800"/>
            <a:ext cx="4521208" cy="2523768"/>
          </a:xfrm>
          <a:prstGeom prst="rect">
            <a:avLst/>
          </a:prstGeom>
          <a:noFill/>
          <a:ln>
            <a:solidFill>
              <a:schemeClr val="tx1"/>
            </a:solidFill>
          </a:ln>
        </p:spPr>
        <p:txBody>
          <a:bodyPr wrap="square">
            <a:spAutoFit/>
          </a:bodyPr>
          <a:lstStyle/>
          <a:p>
            <a:pPr>
              <a:spcBef>
                <a:spcPts val="600"/>
              </a:spcBef>
              <a:spcAft>
                <a:spcPts val="600"/>
              </a:spcAft>
            </a:pPr>
            <a:r>
              <a:rPr lang="ja-JP" altLang="en-US" sz="2000" dirty="0">
                <a:latin typeface="+mn-ea"/>
              </a:rPr>
              <a:t>●ポイント</a:t>
            </a:r>
            <a:endParaRPr lang="en-US" altLang="ja-JP" sz="2000" dirty="0">
              <a:latin typeface="+mn-ea"/>
            </a:endParaRPr>
          </a:p>
          <a:p>
            <a:pPr>
              <a:spcBef>
                <a:spcPts val="600"/>
              </a:spcBef>
              <a:spcAft>
                <a:spcPts val="600"/>
              </a:spcAft>
            </a:pPr>
            <a:r>
              <a:rPr lang="ja-JP" altLang="en-US" dirty="0">
                <a:latin typeface="+mn-ea"/>
              </a:rPr>
              <a:t>・期間は長くしすぎず、</a:t>
            </a:r>
            <a:r>
              <a:rPr lang="en-US" altLang="ja-JP" dirty="0">
                <a:latin typeface="+mn-ea"/>
              </a:rPr>
              <a:t>1</a:t>
            </a:r>
            <a:r>
              <a:rPr lang="ja-JP" altLang="en-US" dirty="0">
                <a:latin typeface="+mn-ea"/>
              </a:rPr>
              <a:t>年～</a:t>
            </a:r>
            <a:r>
              <a:rPr lang="en-US" altLang="ja-JP" dirty="0">
                <a:latin typeface="+mn-ea"/>
              </a:rPr>
              <a:t>2</a:t>
            </a:r>
            <a:r>
              <a:rPr lang="ja-JP" altLang="en-US" dirty="0">
                <a:latin typeface="+mn-ea"/>
              </a:rPr>
              <a:t>年程度に設定</a:t>
            </a:r>
            <a:endParaRPr lang="en-US" altLang="ja-JP" dirty="0">
              <a:latin typeface="+mn-ea"/>
            </a:endParaRPr>
          </a:p>
          <a:p>
            <a:pPr>
              <a:spcBef>
                <a:spcPts val="600"/>
              </a:spcBef>
              <a:spcAft>
                <a:spcPts val="600"/>
              </a:spcAft>
            </a:pPr>
            <a:r>
              <a:rPr lang="ja-JP" altLang="en-US" dirty="0">
                <a:latin typeface="+mn-ea"/>
              </a:rPr>
              <a:t>・「どの条件を満たせば支払」かを明確に客観的に特定</a:t>
            </a:r>
            <a:endParaRPr lang="en-US" altLang="ja-JP" dirty="0">
              <a:latin typeface="+mn-ea"/>
            </a:endParaRPr>
          </a:p>
          <a:p>
            <a:pPr>
              <a:spcBef>
                <a:spcPts val="600"/>
              </a:spcBef>
              <a:spcAft>
                <a:spcPts val="600"/>
              </a:spcAft>
            </a:pPr>
            <a:r>
              <a:rPr lang="ja-JP" altLang="en-US" dirty="0">
                <a:latin typeface="+mn-ea"/>
              </a:rPr>
              <a:t>・条件達成の根拠となる書類や情報も具体的に定義</a:t>
            </a:r>
            <a:endParaRPr lang="en-US" altLang="ja-JP" dirty="0">
              <a:latin typeface="+mn-ea"/>
            </a:endParaRPr>
          </a:p>
        </p:txBody>
      </p:sp>
    </p:spTree>
    <p:extLst>
      <p:ext uri="{BB962C8B-B14F-4D97-AF65-F5344CB8AC3E}">
        <p14:creationId xmlns:p14="http://schemas.microsoft.com/office/powerpoint/2010/main" val="1845387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5652F-6DA8-E6CD-0A08-82E53C0FC36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1CC62F2-9AFA-4704-FEE4-03A0290A281E}"/>
              </a:ext>
            </a:extLst>
          </p:cNvPr>
          <p:cNvSpPr>
            <a:spLocks noGrp="1"/>
          </p:cNvSpPr>
          <p:nvPr>
            <p:ph type="sldNum" sz="quarter" idx="12"/>
          </p:nvPr>
        </p:nvSpPr>
        <p:spPr/>
        <p:txBody>
          <a:bodyPr/>
          <a:lstStyle/>
          <a:p>
            <a:fld id="{26CC2B4A-97AC-4523-B612-441E67B50FCC}" type="slidenum">
              <a:rPr lang="ja-JP" altLang="en-US" smtClean="0"/>
              <a:pPr/>
              <a:t>24</a:t>
            </a:fld>
            <a:endParaRPr lang="ja-JP" altLang="en-US" sz="1400" dirty="0"/>
          </a:p>
        </p:txBody>
      </p:sp>
      <p:sp>
        <p:nvSpPr>
          <p:cNvPr id="7" name="タイトル 1">
            <a:extLst>
              <a:ext uri="{FF2B5EF4-FFF2-40B4-BE49-F238E27FC236}">
                <a16:creationId xmlns:a16="http://schemas.microsoft.com/office/drawing/2014/main" id="{BBC4BBCD-CFDB-AB51-3720-9D94BAE79B57}"/>
              </a:ext>
            </a:extLst>
          </p:cNvPr>
          <p:cNvSpPr>
            <a:spLocks noGrp="1"/>
          </p:cNvSpPr>
          <p:nvPr>
            <p:ph type="title"/>
          </p:nvPr>
        </p:nvSpPr>
        <p:spPr>
          <a:xfrm>
            <a:off x="403200" y="0"/>
            <a:ext cx="10515600" cy="1325563"/>
          </a:xfrm>
        </p:spPr>
        <p:txBody>
          <a:bodyPr>
            <a:normAutofit/>
          </a:bodyPr>
          <a:lstStyle/>
          <a:p>
            <a:r>
              <a:rPr kumimoji="1" lang="ja-JP" altLang="en-US" sz="2800" b="1" dirty="0">
                <a:latin typeface="+mn-ea"/>
                <a:ea typeface="+mn-ea"/>
              </a:rPr>
              <a:t>よくあるトラブル事例とその対応方法</a:t>
            </a:r>
          </a:p>
        </p:txBody>
      </p:sp>
      <p:sp>
        <p:nvSpPr>
          <p:cNvPr id="10" name="テキスト ボックス 9">
            <a:extLst>
              <a:ext uri="{FF2B5EF4-FFF2-40B4-BE49-F238E27FC236}">
                <a16:creationId xmlns:a16="http://schemas.microsoft.com/office/drawing/2014/main" id="{6420820C-03D0-618F-E72E-F1EEE5340CE9}"/>
              </a:ext>
            </a:extLst>
          </p:cNvPr>
          <p:cNvSpPr txBox="1"/>
          <p:nvPr/>
        </p:nvSpPr>
        <p:spPr>
          <a:xfrm>
            <a:off x="403200" y="1492988"/>
            <a:ext cx="10995318" cy="4401205"/>
          </a:xfrm>
          <a:prstGeom prst="rect">
            <a:avLst/>
          </a:prstGeom>
          <a:noFill/>
        </p:spPr>
        <p:txBody>
          <a:bodyPr wrap="none" rtlCol="0">
            <a:spAutoFit/>
          </a:bodyPr>
          <a:lstStyle/>
          <a:p>
            <a:pPr marL="342900" indent="-342900" algn="l">
              <a:lnSpc>
                <a:spcPts val="2800"/>
              </a:lnSpc>
              <a:buFont typeface="Wingdings" panose="05000000000000000000" pitchFamily="2" charset="2"/>
              <a:buChar char="l"/>
            </a:pPr>
            <a:r>
              <a:rPr lang="ja-JP" altLang="en-US" sz="2400" b="1" dirty="0">
                <a:latin typeface="+mn-ea"/>
              </a:rPr>
              <a:t>オーナーの主観（来年は売上がグッと上がる）や将来的な要因に対応する為</a:t>
            </a:r>
            <a:endParaRPr lang="en-US" altLang="ja-JP" sz="2400" b="1" dirty="0">
              <a:latin typeface="+mn-ea"/>
            </a:endParaRPr>
          </a:p>
          <a:p>
            <a:pPr algn="l">
              <a:lnSpc>
                <a:spcPts val="2800"/>
              </a:lnSpc>
            </a:pPr>
            <a:r>
              <a:rPr lang="ja-JP" altLang="en-US" sz="2400" b="1" dirty="0">
                <a:latin typeface="+mn-ea"/>
              </a:rPr>
              <a:t>　アーンアウトは非常に有効的</a:t>
            </a:r>
            <a:endParaRPr lang="en-US" altLang="ja-JP" sz="2400" b="1" dirty="0">
              <a:latin typeface="+mn-ea"/>
            </a:endParaRPr>
          </a:p>
          <a:p>
            <a:pPr algn="l">
              <a:lnSpc>
                <a:spcPts val="2800"/>
              </a:lnSpc>
            </a:pPr>
            <a:endParaRPr lang="en-US" altLang="ja-JP" sz="2400" b="1" dirty="0">
              <a:latin typeface="+mn-ea"/>
            </a:endParaRPr>
          </a:p>
          <a:p>
            <a:pPr marL="342900" indent="-342900" algn="l">
              <a:lnSpc>
                <a:spcPts val="2800"/>
              </a:lnSpc>
              <a:buFont typeface="Wingdings" panose="05000000000000000000" pitchFamily="2" charset="2"/>
              <a:buChar char="l"/>
            </a:pPr>
            <a:r>
              <a:rPr lang="ja-JP" altLang="en-US" sz="2400" b="1" dirty="0">
                <a:latin typeface="+mn-ea"/>
              </a:rPr>
              <a:t>一方、アーンアウトは支払われないリスクが非常に大きく、</a:t>
            </a:r>
            <a:endParaRPr lang="en-US" altLang="ja-JP" sz="2400" b="1" dirty="0">
              <a:latin typeface="+mn-ea"/>
            </a:endParaRPr>
          </a:p>
          <a:p>
            <a:pPr algn="l">
              <a:lnSpc>
                <a:spcPts val="2800"/>
              </a:lnSpc>
            </a:pPr>
            <a:r>
              <a:rPr lang="ja-JP" altLang="en-US" sz="2400" b="1" dirty="0">
                <a:latin typeface="+mn-ea"/>
              </a:rPr>
              <a:t>　紛争となることも少なくない</a:t>
            </a:r>
            <a:endParaRPr lang="en-US" altLang="ja-JP" sz="2400" b="1" dirty="0">
              <a:latin typeface="+mn-ea"/>
            </a:endParaRPr>
          </a:p>
          <a:p>
            <a:pPr algn="l">
              <a:lnSpc>
                <a:spcPts val="2800"/>
              </a:lnSpc>
            </a:pPr>
            <a:endParaRPr lang="en-US" altLang="ja-JP" sz="2400" b="1" dirty="0">
              <a:latin typeface="+mn-ea"/>
            </a:endParaRPr>
          </a:p>
          <a:p>
            <a:pPr marL="342900" indent="-342900" algn="l">
              <a:lnSpc>
                <a:spcPts val="2800"/>
              </a:lnSpc>
              <a:buFont typeface="Wingdings" panose="05000000000000000000" pitchFamily="2" charset="2"/>
              <a:buChar char="l"/>
            </a:pPr>
            <a:r>
              <a:rPr lang="ja-JP" altLang="en-US" sz="2400" b="1" dirty="0">
                <a:latin typeface="+mn-ea"/>
              </a:rPr>
              <a:t>エスクローを活用することで紛争リスクを排除し、双方が納得した形で</a:t>
            </a:r>
            <a:endParaRPr lang="en-US" altLang="ja-JP" sz="2400" b="1" dirty="0">
              <a:latin typeface="+mn-ea"/>
            </a:endParaRPr>
          </a:p>
          <a:p>
            <a:pPr algn="l">
              <a:lnSpc>
                <a:spcPts val="2800"/>
              </a:lnSpc>
            </a:pPr>
            <a:r>
              <a:rPr lang="ja-JP" altLang="en-US" sz="2400" b="1" dirty="0">
                <a:latin typeface="+mn-ea"/>
              </a:rPr>
              <a:t>　クロージングが可能</a:t>
            </a:r>
            <a:endParaRPr lang="en-US" altLang="ja-JP" sz="2400" b="1" dirty="0">
              <a:latin typeface="+mn-ea"/>
            </a:endParaRPr>
          </a:p>
          <a:p>
            <a:pPr marL="342900" indent="-342900" algn="l">
              <a:lnSpc>
                <a:spcPts val="2800"/>
              </a:lnSpc>
              <a:buFont typeface="Wingdings" panose="05000000000000000000" pitchFamily="2" charset="2"/>
              <a:buChar char="l"/>
            </a:pPr>
            <a:endParaRPr lang="en-US" altLang="ja-JP" sz="2400" b="1" dirty="0">
              <a:latin typeface="+mn-ea"/>
            </a:endParaRPr>
          </a:p>
          <a:p>
            <a:pPr marL="342900" indent="-342900" algn="l">
              <a:lnSpc>
                <a:spcPts val="2800"/>
              </a:lnSpc>
              <a:buFont typeface="Wingdings" panose="05000000000000000000" pitchFamily="2" charset="2"/>
              <a:buChar char="l"/>
            </a:pPr>
            <a:r>
              <a:rPr lang="ja-JP" altLang="en-US" sz="2400" b="1" dirty="0">
                <a:latin typeface="+mn-ea"/>
              </a:rPr>
              <a:t>継続勤務を希望するオーナーや、</a:t>
            </a:r>
            <a:endParaRPr lang="en-US" altLang="ja-JP" sz="2400" b="1" dirty="0">
              <a:latin typeface="+mn-ea"/>
            </a:endParaRPr>
          </a:p>
          <a:p>
            <a:pPr algn="l">
              <a:lnSpc>
                <a:spcPts val="2800"/>
              </a:lnSpc>
            </a:pPr>
            <a:r>
              <a:rPr lang="ja-JP" altLang="en-US" sz="2400" b="1" dirty="0">
                <a:latin typeface="+mn-ea"/>
              </a:rPr>
              <a:t>　来年こそは、と</a:t>
            </a:r>
            <a:r>
              <a:rPr lang="en-US" altLang="ja-JP" sz="2400" b="1" dirty="0">
                <a:latin typeface="+mn-ea"/>
              </a:rPr>
              <a:t>M&amp;A</a:t>
            </a:r>
            <a:r>
              <a:rPr lang="ja-JP" altLang="en-US" sz="2400" b="1" dirty="0">
                <a:latin typeface="+mn-ea"/>
              </a:rPr>
              <a:t>に踏み切れないオーナーに有効だが、</a:t>
            </a:r>
            <a:endParaRPr lang="en-US" altLang="ja-JP" sz="2400" b="1" dirty="0">
              <a:latin typeface="+mn-ea"/>
            </a:endParaRPr>
          </a:p>
          <a:p>
            <a:pPr>
              <a:lnSpc>
                <a:spcPts val="2800"/>
              </a:lnSpc>
            </a:pPr>
            <a:r>
              <a:rPr lang="ja-JP" altLang="en-US" sz="2400" b="1" dirty="0">
                <a:latin typeface="+mn-ea"/>
              </a:rPr>
              <a:t>　後払い分割払いには要注意</a:t>
            </a:r>
            <a:endParaRPr lang="en-US" altLang="ja-JP" sz="2400" b="1" dirty="0">
              <a:latin typeface="+mn-ea"/>
            </a:endParaRPr>
          </a:p>
        </p:txBody>
      </p:sp>
    </p:spTree>
    <p:extLst>
      <p:ext uri="{BB962C8B-B14F-4D97-AF65-F5344CB8AC3E}">
        <p14:creationId xmlns:p14="http://schemas.microsoft.com/office/powerpoint/2010/main" val="2965505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1425FE91-012A-412C-9E8C-EFEAB8010EFD}"/>
              </a:ext>
            </a:extLst>
          </p:cNvPr>
          <p:cNvSpPr>
            <a:spLocks noGrp="1"/>
          </p:cNvSpPr>
          <p:nvPr>
            <p:ph type="title"/>
          </p:nvPr>
        </p:nvSpPr>
        <p:spPr>
          <a:xfrm>
            <a:off x="403200" y="0"/>
            <a:ext cx="10515600" cy="1325563"/>
          </a:xfrm>
        </p:spPr>
        <p:txBody>
          <a:bodyPr>
            <a:normAutofit/>
          </a:bodyPr>
          <a:lstStyle/>
          <a:p>
            <a:r>
              <a:rPr kumimoji="1" lang="ja-JP" altLang="en-US" sz="2800" b="1" dirty="0">
                <a:latin typeface="+mn-ea"/>
                <a:ea typeface="+mn-ea"/>
              </a:rPr>
              <a:t>基本情報</a:t>
            </a:r>
          </a:p>
        </p:txBody>
      </p:sp>
      <p:sp>
        <p:nvSpPr>
          <p:cNvPr id="15" name="object 10">
            <a:extLst>
              <a:ext uri="{FF2B5EF4-FFF2-40B4-BE49-F238E27FC236}">
                <a16:creationId xmlns:a16="http://schemas.microsoft.com/office/drawing/2014/main" id="{7EEFE3EC-AF25-4ADE-8D5B-86A6775F0AE3}"/>
              </a:ext>
            </a:extLst>
          </p:cNvPr>
          <p:cNvSpPr txBox="1"/>
          <p:nvPr/>
        </p:nvSpPr>
        <p:spPr>
          <a:xfrm>
            <a:off x="432002" y="5580000"/>
            <a:ext cx="3719743" cy="212879"/>
          </a:xfrm>
          <a:prstGeom prst="rect">
            <a:avLst/>
          </a:prstGeom>
        </p:spPr>
        <p:txBody>
          <a:bodyPr vert="horz" wrap="square" lIns="0" tIns="12065" rIns="0" bIns="0" rtlCol="0">
            <a:spAutoFit/>
          </a:bodyPr>
          <a:lstStyle/>
          <a:p>
            <a:pPr marL="12700">
              <a:lnSpc>
                <a:spcPts val="1500"/>
              </a:lnSpc>
              <a:spcBef>
                <a:spcPts val="95"/>
              </a:spcBef>
            </a:pPr>
            <a:r>
              <a:rPr sz="1600" b="1" spc="-5" dirty="0">
                <a:solidFill>
                  <a:srgbClr val="FF0000"/>
                </a:solidFill>
                <a:latin typeface="游ゴシック 本文"/>
                <a:cs typeface="游ゴシック"/>
              </a:rPr>
              <a:t>【</a:t>
            </a:r>
            <a:r>
              <a:rPr sz="1600" b="1" spc="-5" dirty="0">
                <a:solidFill>
                  <a:srgbClr val="FF0000"/>
                </a:solidFill>
                <a:latin typeface="游ゴシック 本文"/>
                <a:cs typeface="Calibri"/>
              </a:rPr>
              <a:t>POINT</a:t>
            </a:r>
            <a:r>
              <a:rPr sz="1600" b="1" spc="-5" dirty="0">
                <a:solidFill>
                  <a:srgbClr val="FF0000"/>
                </a:solidFill>
                <a:latin typeface="游ゴシック 本文"/>
                <a:cs typeface="游ゴシック"/>
              </a:rPr>
              <a:t>】</a:t>
            </a:r>
            <a:endParaRPr sz="1600" dirty="0">
              <a:solidFill>
                <a:srgbClr val="FF0000"/>
              </a:solidFill>
              <a:latin typeface="游ゴシック 本文"/>
              <a:cs typeface="游ゴシック"/>
            </a:endParaRPr>
          </a:p>
        </p:txBody>
      </p:sp>
      <p:sp>
        <p:nvSpPr>
          <p:cNvPr id="10" name="スライド番号プレースホルダー 2">
            <a:extLst>
              <a:ext uri="{FF2B5EF4-FFF2-40B4-BE49-F238E27FC236}">
                <a16:creationId xmlns:a16="http://schemas.microsoft.com/office/drawing/2014/main" id="{1B21A5B3-D2F1-4956-BB2A-145D8A08B52D}"/>
              </a:ext>
            </a:extLst>
          </p:cNvPr>
          <p:cNvSpPr>
            <a:spLocks noGrp="1"/>
          </p:cNvSpPr>
          <p:nvPr>
            <p:ph type="sldNum" sz="quarter" idx="12"/>
          </p:nvPr>
        </p:nvSpPr>
        <p:spPr>
          <a:xfrm>
            <a:off x="9273841" y="637768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2B4A-97AC-4523-B612-441E67B50FCC}"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2464CF7F-7DF3-4BC8-8124-D7F451743BDA}"/>
              </a:ext>
            </a:extLst>
          </p:cNvPr>
          <p:cNvSpPr txBox="1"/>
          <p:nvPr/>
        </p:nvSpPr>
        <p:spPr>
          <a:xfrm>
            <a:off x="432000" y="5760000"/>
            <a:ext cx="12028406" cy="710516"/>
          </a:xfrm>
          <a:prstGeom prst="rect">
            <a:avLst/>
          </a:prstGeom>
          <a:noFill/>
        </p:spPr>
        <p:txBody>
          <a:bodyPr wrap="square" rtlCol="0">
            <a:spAutoFit/>
          </a:bodyPr>
          <a:lstStyle/>
          <a:p>
            <a:pPr marL="285750" indent="-285750">
              <a:lnSpc>
                <a:spcPts val="2500"/>
              </a:lnSpc>
              <a:buClr>
                <a:srgbClr val="FF0000"/>
              </a:buClr>
              <a:buFont typeface="Wingdings" panose="05000000000000000000" pitchFamily="2" charset="2"/>
              <a:buChar char="Ø"/>
            </a:pPr>
            <a:r>
              <a:rPr kumimoji="1" lang="ja-JP" altLang="en-US" sz="1600" b="1" dirty="0">
                <a:solidFill>
                  <a:srgbClr val="FF0000"/>
                </a:solidFill>
                <a:latin typeface="+mn-ea"/>
              </a:rPr>
              <a:t>完全成功報酬制では支援件数トップクラス（</a:t>
            </a:r>
            <a:r>
              <a:rPr lang="en-US" altLang="ja-JP" sz="1600" b="1" dirty="0">
                <a:solidFill>
                  <a:srgbClr val="FF0000"/>
                </a:solidFill>
                <a:latin typeface="+mn-ea"/>
              </a:rPr>
              <a:t>400</a:t>
            </a:r>
            <a:r>
              <a:rPr kumimoji="1" lang="ja-JP" altLang="en-US" sz="1600" b="1" dirty="0">
                <a:solidFill>
                  <a:srgbClr val="FF0000"/>
                </a:solidFill>
                <a:latin typeface="+mn-ea"/>
              </a:rPr>
              <a:t>件超）ならではの知見・ノウハウがございます。</a:t>
            </a:r>
            <a:endParaRPr kumimoji="1" lang="en-US" altLang="ja-JP" sz="1600" b="1" dirty="0">
              <a:solidFill>
                <a:srgbClr val="FF0000"/>
              </a:solidFill>
              <a:latin typeface="+mn-ea"/>
            </a:endParaRPr>
          </a:p>
          <a:p>
            <a:pPr marL="285750" indent="-285750">
              <a:lnSpc>
                <a:spcPts val="2500"/>
              </a:lnSpc>
              <a:buClr>
                <a:srgbClr val="FF0000"/>
              </a:buClr>
              <a:buFont typeface="Wingdings" panose="05000000000000000000" pitchFamily="2" charset="2"/>
              <a:buChar char="Ø"/>
            </a:pPr>
            <a:r>
              <a:rPr kumimoji="1" lang="ja-JP" altLang="en-US" sz="1600" b="1" dirty="0">
                <a:solidFill>
                  <a:srgbClr val="FF0000"/>
                </a:solidFill>
                <a:latin typeface="+mn-ea"/>
              </a:rPr>
              <a:t>世界的に有名な</a:t>
            </a:r>
            <a:r>
              <a:rPr kumimoji="1" lang="en-US" altLang="ja-JP" sz="1600" b="1" dirty="0">
                <a:solidFill>
                  <a:srgbClr val="FF0000"/>
                </a:solidFill>
                <a:latin typeface="+mn-ea"/>
              </a:rPr>
              <a:t>REFINITIV</a:t>
            </a:r>
            <a:r>
              <a:rPr kumimoji="1" lang="ja-JP" altLang="en-US" sz="1600" b="1" dirty="0">
                <a:solidFill>
                  <a:srgbClr val="FF0000"/>
                </a:solidFill>
                <a:latin typeface="+mn-ea"/>
              </a:rPr>
              <a:t>（旧トムソンロイター）の</a:t>
            </a:r>
            <a:r>
              <a:rPr kumimoji="1" lang="en-US" altLang="ja-JP" sz="1600" b="1" dirty="0">
                <a:solidFill>
                  <a:srgbClr val="FF0000"/>
                </a:solidFill>
                <a:latin typeface="+mn-ea"/>
              </a:rPr>
              <a:t>M&amp;A</a:t>
            </a:r>
            <a:r>
              <a:rPr kumimoji="1" lang="ja-JP" altLang="en-US" sz="1600" b="1" dirty="0">
                <a:solidFill>
                  <a:srgbClr val="FF0000"/>
                </a:solidFill>
                <a:latin typeface="+mn-ea"/>
              </a:rPr>
              <a:t>成約件数ランキングに</a:t>
            </a:r>
            <a:r>
              <a:rPr kumimoji="1" lang="en-US" altLang="ja-JP" sz="1600" b="1" dirty="0">
                <a:solidFill>
                  <a:srgbClr val="FF0000"/>
                </a:solidFill>
                <a:latin typeface="+mn-ea"/>
              </a:rPr>
              <a:t>9</a:t>
            </a:r>
            <a:r>
              <a:rPr kumimoji="1" lang="ja-JP" altLang="en-US" sz="1600" b="1" dirty="0">
                <a:solidFill>
                  <a:srgbClr val="FF0000"/>
                </a:solidFill>
                <a:latin typeface="+mn-ea"/>
              </a:rPr>
              <a:t>年連続ランクインしております。</a:t>
            </a:r>
          </a:p>
        </p:txBody>
      </p:sp>
      <p:pic>
        <p:nvPicPr>
          <p:cNvPr id="12" name="図 11">
            <a:extLst>
              <a:ext uri="{FF2B5EF4-FFF2-40B4-BE49-F238E27FC236}">
                <a16:creationId xmlns:a16="http://schemas.microsoft.com/office/drawing/2014/main" id="{ACF850B4-E6D3-FFD0-12FE-4B151BF74FAF}"/>
              </a:ext>
            </a:extLst>
          </p:cNvPr>
          <p:cNvPicPr>
            <a:picLocks noChangeAspect="1"/>
          </p:cNvPicPr>
          <p:nvPr/>
        </p:nvPicPr>
        <p:blipFill>
          <a:blip r:embed="rId2"/>
          <a:stretch>
            <a:fillRect/>
          </a:stretch>
        </p:blipFill>
        <p:spPr>
          <a:xfrm>
            <a:off x="432000" y="1260000"/>
            <a:ext cx="6479961" cy="4109859"/>
          </a:xfrm>
          <a:prstGeom prst="rect">
            <a:avLst/>
          </a:prstGeom>
        </p:spPr>
      </p:pic>
      <p:pic>
        <p:nvPicPr>
          <p:cNvPr id="2" name="図 1">
            <a:extLst>
              <a:ext uri="{FF2B5EF4-FFF2-40B4-BE49-F238E27FC236}">
                <a16:creationId xmlns:a16="http://schemas.microsoft.com/office/drawing/2014/main" id="{185CE6A4-4C38-E297-99B8-0B978271D3FE}"/>
              </a:ext>
            </a:extLst>
          </p:cNvPr>
          <p:cNvPicPr>
            <a:picLocks noChangeAspect="1"/>
          </p:cNvPicPr>
          <p:nvPr/>
        </p:nvPicPr>
        <p:blipFill rotWithShape="1">
          <a:blip r:embed="rId3"/>
          <a:srcRect r="42512" b="83047"/>
          <a:stretch/>
        </p:blipFill>
        <p:spPr>
          <a:xfrm>
            <a:off x="7069277" y="1250129"/>
            <a:ext cx="2888455" cy="683526"/>
          </a:xfrm>
          <a:prstGeom prst="rect">
            <a:avLst/>
          </a:prstGeom>
        </p:spPr>
      </p:pic>
      <p:pic>
        <p:nvPicPr>
          <p:cNvPr id="3" name="図 2">
            <a:extLst>
              <a:ext uri="{FF2B5EF4-FFF2-40B4-BE49-F238E27FC236}">
                <a16:creationId xmlns:a16="http://schemas.microsoft.com/office/drawing/2014/main" id="{1B18BF86-9DC0-8BE7-ED92-256B887514D9}"/>
              </a:ext>
            </a:extLst>
          </p:cNvPr>
          <p:cNvPicPr>
            <a:picLocks noChangeAspect="1"/>
          </p:cNvPicPr>
          <p:nvPr/>
        </p:nvPicPr>
        <p:blipFill>
          <a:blip r:embed="rId4"/>
          <a:stretch>
            <a:fillRect/>
          </a:stretch>
        </p:blipFill>
        <p:spPr>
          <a:xfrm>
            <a:off x="7069277" y="1933655"/>
            <a:ext cx="4968000" cy="2363927"/>
          </a:xfrm>
          <a:prstGeom prst="rect">
            <a:avLst/>
          </a:prstGeom>
        </p:spPr>
      </p:pic>
      <p:pic>
        <p:nvPicPr>
          <p:cNvPr id="4" name="図 3">
            <a:extLst>
              <a:ext uri="{FF2B5EF4-FFF2-40B4-BE49-F238E27FC236}">
                <a16:creationId xmlns:a16="http://schemas.microsoft.com/office/drawing/2014/main" id="{824AD39A-F952-9832-D5D2-081811C32FDB}"/>
              </a:ext>
            </a:extLst>
          </p:cNvPr>
          <p:cNvPicPr>
            <a:picLocks noChangeAspect="1"/>
          </p:cNvPicPr>
          <p:nvPr/>
        </p:nvPicPr>
        <p:blipFill>
          <a:blip r:embed="rId5"/>
          <a:stretch>
            <a:fillRect/>
          </a:stretch>
        </p:blipFill>
        <p:spPr>
          <a:xfrm>
            <a:off x="7069277" y="4459700"/>
            <a:ext cx="4968000" cy="509539"/>
          </a:xfrm>
          <a:prstGeom prst="rect">
            <a:avLst/>
          </a:prstGeom>
        </p:spPr>
      </p:pic>
      <p:sp>
        <p:nvSpPr>
          <p:cNvPr id="5" name="正方形/長方形 4">
            <a:extLst>
              <a:ext uri="{FF2B5EF4-FFF2-40B4-BE49-F238E27FC236}">
                <a16:creationId xmlns:a16="http://schemas.microsoft.com/office/drawing/2014/main" id="{9F965AFC-89B0-26ED-CA6B-8E7A01333EA8}"/>
              </a:ext>
            </a:extLst>
          </p:cNvPr>
          <p:cNvSpPr/>
          <p:nvPr/>
        </p:nvSpPr>
        <p:spPr>
          <a:xfrm>
            <a:off x="7123277" y="4442674"/>
            <a:ext cx="4860000" cy="180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1721EE5E-4FFC-26D1-3492-7CAFE7DB1A97}"/>
              </a:ext>
            </a:extLst>
          </p:cNvPr>
          <p:cNvPicPr>
            <a:picLocks noChangeAspect="1"/>
          </p:cNvPicPr>
          <p:nvPr/>
        </p:nvPicPr>
        <p:blipFill>
          <a:blip r:embed="rId6"/>
          <a:stretch>
            <a:fillRect/>
          </a:stretch>
        </p:blipFill>
        <p:spPr>
          <a:xfrm>
            <a:off x="9553277" y="1611503"/>
            <a:ext cx="2382319" cy="305126"/>
          </a:xfrm>
          <a:prstGeom prst="rect">
            <a:avLst/>
          </a:prstGeom>
        </p:spPr>
      </p:pic>
    </p:spTree>
    <p:extLst>
      <p:ext uri="{BB962C8B-B14F-4D97-AF65-F5344CB8AC3E}">
        <p14:creationId xmlns:p14="http://schemas.microsoft.com/office/powerpoint/2010/main" val="4127367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3F074-032D-9295-4A4E-BA31D8726653}"/>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C7AE770D-A9ED-9B25-169C-19760FA21722}"/>
              </a:ext>
            </a:extLst>
          </p:cNvPr>
          <p:cNvGraphicFramePr>
            <a:graphicFrameLocks noGrp="1"/>
          </p:cNvGraphicFramePr>
          <p:nvPr>
            <p:extLst>
              <p:ext uri="{D42A27DB-BD31-4B8C-83A1-F6EECF244321}">
                <p14:modId xmlns:p14="http://schemas.microsoft.com/office/powerpoint/2010/main" val="2825177472"/>
              </p:ext>
            </p:extLst>
          </p:nvPr>
        </p:nvGraphicFramePr>
        <p:xfrm>
          <a:off x="342031" y="1498735"/>
          <a:ext cx="11507940" cy="5297242"/>
        </p:xfrm>
        <a:graphic>
          <a:graphicData uri="http://schemas.openxmlformats.org/drawingml/2006/table">
            <a:tbl>
              <a:tblPr firstRow="1" bandRow="1">
                <a:tableStyleId>{21E4AEA4-8DFA-4A89-87EB-49C32662AFE0}</a:tableStyleId>
              </a:tblPr>
              <a:tblGrid>
                <a:gridCol w="526484">
                  <a:extLst>
                    <a:ext uri="{9D8B030D-6E8A-4147-A177-3AD203B41FA5}">
                      <a16:colId xmlns:a16="http://schemas.microsoft.com/office/drawing/2014/main" val="120551662"/>
                    </a:ext>
                  </a:extLst>
                </a:gridCol>
                <a:gridCol w="2126690">
                  <a:extLst>
                    <a:ext uri="{9D8B030D-6E8A-4147-A177-3AD203B41FA5}">
                      <a16:colId xmlns:a16="http://schemas.microsoft.com/office/drawing/2014/main" val="2026155122"/>
                    </a:ext>
                  </a:extLst>
                </a:gridCol>
                <a:gridCol w="1005345">
                  <a:extLst>
                    <a:ext uri="{9D8B030D-6E8A-4147-A177-3AD203B41FA5}">
                      <a16:colId xmlns:a16="http://schemas.microsoft.com/office/drawing/2014/main" val="2707880059"/>
                    </a:ext>
                  </a:extLst>
                </a:gridCol>
                <a:gridCol w="1005345">
                  <a:extLst>
                    <a:ext uri="{9D8B030D-6E8A-4147-A177-3AD203B41FA5}">
                      <a16:colId xmlns:a16="http://schemas.microsoft.com/office/drawing/2014/main" val="4202894459"/>
                    </a:ext>
                  </a:extLst>
                </a:gridCol>
                <a:gridCol w="2126690">
                  <a:extLst>
                    <a:ext uri="{9D8B030D-6E8A-4147-A177-3AD203B41FA5}">
                      <a16:colId xmlns:a16="http://schemas.microsoft.com/office/drawing/2014/main" val="463016578"/>
                    </a:ext>
                  </a:extLst>
                </a:gridCol>
                <a:gridCol w="1005345">
                  <a:extLst>
                    <a:ext uri="{9D8B030D-6E8A-4147-A177-3AD203B41FA5}">
                      <a16:colId xmlns:a16="http://schemas.microsoft.com/office/drawing/2014/main" val="1129861858"/>
                    </a:ext>
                  </a:extLst>
                </a:gridCol>
                <a:gridCol w="1005345">
                  <a:extLst>
                    <a:ext uri="{9D8B030D-6E8A-4147-A177-3AD203B41FA5}">
                      <a16:colId xmlns:a16="http://schemas.microsoft.com/office/drawing/2014/main" val="143351827"/>
                    </a:ext>
                  </a:extLst>
                </a:gridCol>
                <a:gridCol w="2706696">
                  <a:extLst>
                    <a:ext uri="{9D8B030D-6E8A-4147-A177-3AD203B41FA5}">
                      <a16:colId xmlns:a16="http://schemas.microsoft.com/office/drawing/2014/main" val="2776312866"/>
                    </a:ext>
                  </a:extLst>
                </a:gridCol>
              </a:tblGrid>
              <a:tr h="216000">
                <a:tc rowSpan="2">
                  <a:txBody>
                    <a:bodyPr/>
                    <a:lstStyle/>
                    <a:p>
                      <a:pPr algn="ctr"/>
                      <a:r>
                        <a:rPr kumimoji="1" lang="en-US" altLang="ja-JP" sz="1050" dirty="0">
                          <a:latin typeface="+mn-ea"/>
                          <a:ea typeface="+mn-ea"/>
                        </a:rPr>
                        <a:t>No</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gridSpan="3">
                  <a:txBody>
                    <a:bodyPr/>
                    <a:lstStyle/>
                    <a:p>
                      <a:pPr algn="ctr"/>
                      <a:r>
                        <a:rPr kumimoji="1" lang="ja-JP" altLang="en-US" sz="1050" dirty="0">
                          <a:latin typeface="+mn-ea"/>
                          <a:ea typeface="+mn-ea"/>
                        </a:rPr>
                        <a:t>売り手</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gridSpan="3">
                  <a:txBody>
                    <a:bodyPr/>
                    <a:lstStyle/>
                    <a:p>
                      <a:pPr algn="ctr"/>
                      <a:r>
                        <a:rPr kumimoji="1" lang="ja-JP" altLang="en-US" sz="1050" dirty="0">
                          <a:latin typeface="+mn-ea"/>
                          <a:ea typeface="+mn-ea"/>
                        </a:rPr>
                        <a:t>買い手</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rowSpan="2">
                  <a:txBody>
                    <a:bodyPr/>
                    <a:lstStyle/>
                    <a:p>
                      <a:pPr algn="ctr"/>
                      <a:r>
                        <a:rPr kumimoji="1" lang="ja-JP" altLang="en-US" sz="1050" dirty="0">
                          <a:latin typeface="+mn-ea"/>
                          <a:ea typeface="+mn-ea"/>
                        </a:rPr>
                        <a:t>スキーム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808113781"/>
                  </a:ext>
                </a:extLst>
              </a:tr>
              <a:tr h="216000">
                <a:tc vMerge="1">
                  <a:txBody>
                    <a:bodyPr/>
                    <a:lstStyle/>
                    <a:p>
                      <a:endParaRPr kumimoji="1" lang="ja-JP" altLang="en-US" dirty="0"/>
                    </a:p>
                  </a:txBody>
                  <a:tcPr/>
                </a:tc>
                <a:tc>
                  <a:txBody>
                    <a:bodyPr/>
                    <a:lstStyle/>
                    <a:p>
                      <a:pPr algn="ctr"/>
                      <a:r>
                        <a:rPr kumimoji="1" lang="ja-JP" altLang="en-US" sz="1050" dirty="0">
                          <a:solidFill>
                            <a:schemeClr val="bg1"/>
                          </a:solidFill>
                          <a:latin typeface="+mn-ea"/>
                          <a:ea typeface="+mn-ea"/>
                        </a:rPr>
                        <a:t>業種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kumimoji="1" lang="ja-JP" altLang="en-US" sz="1050" dirty="0">
                          <a:solidFill>
                            <a:schemeClr val="bg1"/>
                          </a:solidFill>
                          <a:latin typeface="+mn-ea"/>
                          <a:ea typeface="+mn-ea"/>
                        </a:rPr>
                        <a:t>エリア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kumimoji="1" lang="ja-JP" altLang="en-US" sz="1050" dirty="0">
                          <a:solidFill>
                            <a:schemeClr val="bg1"/>
                          </a:solidFill>
                          <a:latin typeface="+mn-ea"/>
                          <a:ea typeface="+mn-ea"/>
                        </a:rPr>
                        <a:t>年商</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kumimoji="1" lang="ja-JP" altLang="en-US" sz="1050" dirty="0">
                          <a:solidFill>
                            <a:schemeClr val="bg1"/>
                          </a:solidFill>
                          <a:latin typeface="+mn-ea"/>
                          <a:ea typeface="+mn-ea"/>
                        </a:rPr>
                        <a:t>業種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kumimoji="1" lang="ja-JP" altLang="en-US" sz="1050" dirty="0">
                          <a:solidFill>
                            <a:schemeClr val="bg1"/>
                          </a:solidFill>
                          <a:latin typeface="+mn-ea"/>
                          <a:ea typeface="+mn-ea"/>
                        </a:rPr>
                        <a:t>エリア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kumimoji="1" lang="ja-JP" altLang="en-US" sz="1050" dirty="0">
                          <a:solidFill>
                            <a:schemeClr val="bg1"/>
                          </a:solidFill>
                          <a:latin typeface="+mn-ea"/>
                          <a:ea typeface="+mn-ea"/>
                        </a:rPr>
                        <a:t>株式公開</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vMerge="1">
                  <a:txBody>
                    <a:bodyPr/>
                    <a:lstStyle/>
                    <a:p>
                      <a:pPr algn="ctr"/>
                      <a:endParaRPr kumimoji="1" lang="ja-JP" altLang="en-US" sz="900" dirty="0">
                        <a:solidFill>
                          <a:schemeClr val="bg1"/>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2105339606"/>
                  </a:ext>
                </a:extLst>
              </a:tr>
              <a:tr h="217827">
                <a:tc>
                  <a:txBody>
                    <a:bodyPr/>
                    <a:lstStyle/>
                    <a:p>
                      <a:pPr algn="ctr"/>
                      <a:r>
                        <a:rPr kumimoji="1" lang="en-US" altLang="ja-JP" sz="1050" dirty="0">
                          <a:latin typeface="+mn-ea"/>
                          <a:ea typeface="+mn-ea"/>
                        </a:rPr>
                        <a:t>1</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映画・映像制作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50" dirty="0">
                          <a:latin typeface="+mn-ea"/>
                          <a:ea typeface="+mn-ea"/>
                        </a:rPr>
                        <a:t>6</a:t>
                      </a:r>
                      <a:r>
                        <a:rPr kumimoji="1" lang="ja-JP" altLang="en-US" sz="1050" dirty="0">
                          <a:latin typeface="+mn-ea"/>
                          <a:ea typeface="+mn-ea"/>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投資会社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株式譲渡、投資会社との連携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11019778"/>
                  </a:ext>
                </a:extLst>
              </a:tr>
              <a:tr h="216000">
                <a:tc>
                  <a:txBody>
                    <a:bodyPr/>
                    <a:lstStyle/>
                    <a:p>
                      <a:pPr algn="ctr"/>
                      <a:r>
                        <a:rPr kumimoji="1" lang="en-US" altLang="ja-JP" sz="1050" dirty="0">
                          <a:latin typeface="+mn-ea"/>
                          <a:ea typeface="+mn-ea"/>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建設・内装・設備工事</a:t>
                      </a:r>
                      <a:endParaRPr kumimoji="1" lang="en-US" altLang="ja-JP"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5</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建設・内装・設備工事</a:t>
                      </a:r>
                      <a:endParaRPr kumimoji="1" lang="en-US" altLang="ja-JP"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583564"/>
                  </a:ext>
                </a:extLst>
              </a:tr>
              <a:tr h="216000">
                <a:tc>
                  <a:txBody>
                    <a:bodyPr/>
                    <a:lstStyle/>
                    <a:p>
                      <a:pPr algn="ctr"/>
                      <a:r>
                        <a:rPr kumimoji="1" lang="en-US" altLang="ja-JP" sz="1050" dirty="0">
                          <a:latin typeface="+mn-ea"/>
                          <a:ea typeface="+mn-ea"/>
                        </a:rPr>
                        <a:t>3</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食品卸・小売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25</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投資会社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11168285"/>
                  </a:ext>
                </a:extLst>
              </a:tr>
              <a:tr h="216000">
                <a:tc>
                  <a:txBody>
                    <a:bodyPr/>
                    <a:lstStyle/>
                    <a:p>
                      <a:pPr algn="ctr"/>
                      <a:r>
                        <a:rPr kumimoji="1" lang="en-US" altLang="ja-JP" sz="1050" dirty="0">
                          <a:latin typeface="+mn-ea"/>
                          <a:ea typeface="+mn-ea"/>
                        </a:rPr>
                        <a:t>4</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ホテル・旅館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北海道</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ホテル・旅館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北海道</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会社分割＋株式譲渡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90178461"/>
                  </a:ext>
                </a:extLst>
              </a:tr>
              <a:tr h="216000">
                <a:tc>
                  <a:txBody>
                    <a:bodyPr/>
                    <a:lstStyle/>
                    <a:p>
                      <a:pPr algn="ctr"/>
                      <a:r>
                        <a:rPr kumimoji="1" lang="en-US" altLang="ja-JP" sz="1050" dirty="0">
                          <a:latin typeface="+mn-ea"/>
                          <a:ea typeface="+mn-ea"/>
                        </a:rPr>
                        <a:t>5</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介護・福祉・医療</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a:t>
                      </a:r>
                      <a:r>
                        <a:rPr kumimoji="1" lang="ja-JP" altLang="en-US" sz="1050" b="0" i="0" u="none" strike="noStrike" kern="1200" cap="none" spc="0" normalizeH="0" baseline="0" noProof="0">
                          <a:ln>
                            <a:noFill/>
                          </a:ln>
                          <a:solidFill>
                            <a:prstClr val="black"/>
                          </a:solidFill>
                          <a:effectLst/>
                          <a:uLnTx/>
                          <a:uFillTx/>
                          <a:latin typeface="+mn-ea"/>
                          <a:ea typeface="+mn-ea"/>
                          <a:cs typeface="+mn-cs"/>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介護・福祉・医療</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71624874"/>
                  </a:ext>
                </a:extLst>
              </a:tr>
              <a:tr h="216000">
                <a:tc>
                  <a:txBody>
                    <a:bodyPr/>
                    <a:lstStyle/>
                    <a:p>
                      <a:pPr algn="ctr"/>
                      <a:r>
                        <a:rPr kumimoji="1" lang="en-US" altLang="ja-JP" sz="1050" dirty="0">
                          <a:latin typeface="+mn-ea"/>
                          <a:ea typeface="+mn-ea"/>
                        </a:rPr>
                        <a:t>6</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食品卸・小売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8</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食品卸・小売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4617587"/>
                  </a:ext>
                </a:extLst>
              </a:tr>
              <a:tr h="216000">
                <a:tc>
                  <a:txBody>
                    <a:bodyPr/>
                    <a:lstStyle/>
                    <a:p>
                      <a:pPr algn="ctr"/>
                      <a:r>
                        <a:rPr kumimoji="1" lang="en-US" altLang="ja-JP" sz="1050" dirty="0">
                          <a:latin typeface="+mn-ea"/>
                          <a:ea typeface="+mn-ea"/>
                        </a:rPr>
                        <a:t>7</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ヘルスケアサービス</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京都府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27</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投資会社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89246082"/>
                  </a:ext>
                </a:extLst>
              </a:tr>
              <a:tr h="216000">
                <a:tc>
                  <a:txBody>
                    <a:bodyPr/>
                    <a:lstStyle/>
                    <a:p>
                      <a:pPr algn="ctr"/>
                      <a:r>
                        <a:rPr kumimoji="1" lang="en-US" altLang="ja-JP" sz="1050" dirty="0">
                          <a:latin typeface="+mn-ea"/>
                          <a:ea typeface="+mn-ea"/>
                        </a:rPr>
                        <a:t>8</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050" dirty="0">
                          <a:latin typeface="+mn-ea"/>
                          <a:ea typeface="+mn-ea"/>
                        </a:rPr>
                        <a:t>IT</a:t>
                      </a:r>
                      <a:r>
                        <a:rPr kumimoji="1" lang="ja-JP" altLang="en-US" sz="1050" dirty="0">
                          <a:latin typeface="+mn-ea"/>
                          <a:ea typeface="+mn-ea"/>
                        </a:rPr>
                        <a:t>／情報通信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12</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投資会社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18007669"/>
                  </a:ext>
                </a:extLst>
              </a:tr>
              <a:tr h="216000">
                <a:tc>
                  <a:txBody>
                    <a:bodyPr/>
                    <a:lstStyle/>
                    <a:p>
                      <a:pPr algn="ctr"/>
                      <a:r>
                        <a:rPr kumimoji="1" lang="en-US" altLang="ja-JP" sz="1050" dirty="0">
                          <a:latin typeface="+mn-ea"/>
                          <a:ea typeface="+mn-ea"/>
                        </a:rPr>
                        <a:t>9</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n-ea"/>
                          <a:ea typeface="+mn-ea"/>
                        </a:rPr>
                        <a:t>IT</a:t>
                      </a:r>
                      <a:r>
                        <a:rPr kumimoji="1" lang="ja-JP" altLang="en-US" sz="1050" dirty="0">
                          <a:latin typeface="+mn-ea"/>
                          <a:ea typeface="+mn-ea"/>
                        </a:rPr>
                        <a:t>／情報通信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11</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投資会社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6229180"/>
                  </a:ext>
                </a:extLst>
              </a:tr>
              <a:tr h="216000">
                <a:tc>
                  <a:txBody>
                    <a:bodyPr/>
                    <a:lstStyle/>
                    <a:p>
                      <a:pPr algn="ctr"/>
                      <a:r>
                        <a:rPr kumimoji="1" lang="en-US" altLang="ja-JP" sz="1050" dirty="0">
                          <a:latin typeface="+mn-ea"/>
                          <a:ea typeface="+mn-ea"/>
                        </a:rPr>
                        <a:t>10</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ゴルフ場経営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3</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投資会社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0916019"/>
                  </a:ext>
                </a:extLst>
              </a:tr>
              <a:tr h="216000">
                <a:tc>
                  <a:txBody>
                    <a:bodyPr/>
                    <a:lstStyle/>
                    <a:p>
                      <a:pPr algn="ctr"/>
                      <a:r>
                        <a:rPr kumimoji="1" lang="en-US" altLang="ja-JP" sz="1050" dirty="0">
                          <a:latin typeface="+mn-ea"/>
                          <a:ea typeface="+mn-ea"/>
                        </a:rPr>
                        <a:t>11</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食品卸・小売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北海道</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11</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投資会社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n-ea"/>
                          <a:ea typeface="+mn-ea"/>
                          <a:cs typeface="+mn-cs"/>
                        </a:rPr>
                        <a:t>兵庫県</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42496434"/>
                  </a:ext>
                </a:extLst>
              </a:tr>
              <a:tr h="216000">
                <a:tc>
                  <a:txBody>
                    <a:bodyPr/>
                    <a:lstStyle/>
                    <a:p>
                      <a:pPr algn="ctr"/>
                      <a:r>
                        <a:rPr kumimoji="1" lang="en-US" altLang="ja-JP" sz="1050" dirty="0">
                          <a:latin typeface="+mn-ea"/>
                          <a:ea typeface="+mn-ea"/>
                        </a:rPr>
                        <a:t>12</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建設・内装・設備工事</a:t>
                      </a:r>
                      <a:endParaRPr kumimoji="1" lang="en-US" altLang="ja-JP"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宮城県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非公表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食品卸・小売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不動産＋資産譲渡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20113314"/>
                  </a:ext>
                </a:extLst>
              </a:tr>
              <a:tr h="216000">
                <a:tc>
                  <a:txBody>
                    <a:bodyPr/>
                    <a:lstStyle/>
                    <a:p>
                      <a:pPr algn="ctr"/>
                      <a:r>
                        <a:rPr kumimoji="1" lang="en-US" altLang="ja-JP" sz="1050" dirty="0">
                          <a:latin typeface="+mn-ea"/>
                          <a:ea typeface="+mn-ea"/>
                        </a:rPr>
                        <a:t>13</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パッケージ製造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マレーシア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非公表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パッケージ製造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埼玉県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スクイーズアウト</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2743596"/>
                  </a:ext>
                </a:extLst>
              </a:tr>
              <a:tr h="216000">
                <a:tc>
                  <a:txBody>
                    <a:bodyPr/>
                    <a:lstStyle/>
                    <a:p>
                      <a:pPr algn="ctr"/>
                      <a:r>
                        <a:rPr kumimoji="1" lang="en-US" altLang="ja-JP" sz="1050" dirty="0">
                          <a:latin typeface="+mn-ea"/>
                          <a:ea typeface="+mn-ea"/>
                        </a:rPr>
                        <a:t>14</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海苔製造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香川県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投資会社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4412962"/>
                  </a:ext>
                </a:extLst>
              </a:tr>
              <a:tr h="216000">
                <a:tc>
                  <a:txBody>
                    <a:bodyPr/>
                    <a:lstStyle/>
                    <a:p>
                      <a:pPr algn="ctr"/>
                      <a:r>
                        <a:rPr kumimoji="1" lang="en-US" altLang="ja-JP" sz="1050" dirty="0">
                          <a:latin typeface="+mn-ea"/>
                          <a:ea typeface="+mn-ea"/>
                        </a:rPr>
                        <a:t>15</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食品卸・小売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岡山県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食品卸・小売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2875492"/>
                  </a:ext>
                </a:extLst>
              </a:tr>
              <a:tr h="216000">
                <a:tc>
                  <a:txBody>
                    <a:bodyPr/>
                    <a:lstStyle/>
                    <a:p>
                      <a:pPr algn="ctr"/>
                      <a:r>
                        <a:rPr kumimoji="1" lang="en-US" altLang="ja-JP" sz="1050" dirty="0">
                          <a:latin typeface="+mn-ea"/>
                          <a:ea typeface="+mn-ea"/>
                        </a:rPr>
                        <a:t>16</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食品製造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千葉県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6</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建設会社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茨城県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46046606"/>
                  </a:ext>
                </a:extLst>
              </a:tr>
              <a:tr h="268042">
                <a:tc>
                  <a:txBody>
                    <a:bodyPr/>
                    <a:lstStyle/>
                    <a:p>
                      <a:pPr algn="ctr"/>
                      <a:r>
                        <a:rPr kumimoji="1" lang="en-US" altLang="ja-JP" sz="1050" dirty="0">
                          <a:latin typeface="+mn-ea"/>
                          <a:ea typeface="+mn-ea"/>
                        </a:rPr>
                        <a:t>17</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教育関連</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神奈川県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9</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保育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愛知県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2403875"/>
                  </a:ext>
                </a:extLst>
              </a:tr>
              <a:tr h="216000">
                <a:tc>
                  <a:txBody>
                    <a:bodyPr/>
                    <a:lstStyle/>
                    <a:p>
                      <a:pPr algn="ctr"/>
                      <a:r>
                        <a:rPr kumimoji="1" lang="en-US" altLang="ja-JP" sz="1050" dirty="0">
                          <a:latin typeface="+mn-ea"/>
                          <a:ea typeface="+mn-ea"/>
                        </a:rPr>
                        <a:t>18</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n-ea"/>
                          <a:ea typeface="+mn-ea"/>
                        </a:rPr>
                        <a:t>IT</a:t>
                      </a:r>
                      <a:r>
                        <a:rPr kumimoji="1" lang="ja-JP" altLang="en-US" sz="1050" dirty="0">
                          <a:latin typeface="+mn-ea"/>
                          <a:ea typeface="+mn-ea"/>
                        </a:rPr>
                        <a:t>／情報通信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大阪府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n-ea"/>
                          <a:ea typeface="+mn-ea"/>
                        </a:rPr>
                        <a:t>IT</a:t>
                      </a:r>
                      <a:r>
                        <a:rPr kumimoji="1" lang="ja-JP" altLang="en-US" sz="1050" dirty="0">
                          <a:latin typeface="+mn-ea"/>
                          <a:ea typeface="+mn-ea"/>
                        </a:rPr>
                        <a:t>／情報通信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9090727"/>
                  </a:ext>
                </a:extLst>
              </a:tr>
              <a:tr h="216000">
                <a:tc>
                  <a:txBody>
                    <a:bodyPr/>
                    <a:lstStyle/>
                    <a:p>
                      <a:pPr algn="ctr"/>
                      <a:r>
                        <a:rPr kumimoji="1" lang="en-US" altLang="ja-JP" sz="1050" dirty="0">
                          <a:latin typeface="+mn-ea"/>
                          <a:ea typeface="+mn-ea"/>
                        </a:rPr>
                        <a:t>19</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繊維・衣料卸・小売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n-ea"/>
                          <a:ea typeface="+mn-ea"/>
                          <a:cs typeface="+mn-cs"/>
                        </a:rPr>
                        <a:t>東京都</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繊維・衣料卸・小売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事業譲渡＋清算</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44696886"/>
                  </a:ext>
                </a:extLst>
              </a:tr>
            </a:tbl>
          </a:graphicData>
        </a:graphic>
      </p:graphicFrame>
      <p:sp>
        <p:nvSpPr>
          <p:cNvPr id="4" name="タイトル 1">
            <a:extLst>
              <a:ext uri="{FF2B5EF4-FFF2-40B4-BE49-F238E27FC236}">
                <a16:creationId xmlns:a16="http://schemas.microsoft.com/office/drawing/2014/main" id="{4B945E85-2E41-03DF-6929-D3E13A176BC3}"/>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dirty="0">
                <a:latin typeface="+mn-ea"/>
                <a:ea typeface="+mn-ea"/>
              </a:rPr>
              <a:t>成約実績例（通常案件①）</a:t>
            </a:r>
            <a:endParaRPr kumimoji="1" lang="ja-JP" altLang="en-US" sz="2800" b="1" i="0" u="none" strike="noStrike" kern="1200" cap="none" spc="0" normalizeH="0" baseline="0" noProof="0" dirty="0">
              <a:ln>
                <a:noFill/>
              </a:ln>
              <a:solidFill>
                <a:prstClr val="black"/>
              </a:solidFill>
              <a:effectLst/>
              <a:uLnTx/>
              <a:uFillTx/>
              <a:latin typeface="+mn-ea"/>
              <a:ea typeface="+mn-ea"/>
              <a:cs typeface="+mj-cs"/>
            </a:endParaRPr>
          </a:p>
        </p:txBody>
      </p:sp>
      <p:sp>
        <p:nvSpPr>
          <p:cNvPr id="7" name="テキスト ボックス 6">
            <a:extLst>
              <a:ext uri="{FF2B5EF4-FFF2-40B4-BE49-F238E27FC236}">
                <a16:creationId xmlns:a16="http://schemas.microsoft.com/office/drawing/2014/main" id="{34EB98E4-6209-DB47-F8C0-DDAF65B953BB}"/>
              </a:ext>
            </a:extLst>
          </p:cNvPr>
          <p:cNvSpPr txBox="1"/>
          <p:nvPr/>
        </p:nvSpPr>
        <p:spPr>
          <a:xfrm>
            <a:off x="408935" y="890311"/>
            <a:ext cx="11374130" cy="584775"/>
          </a:xfrm>
          <a:prstGeom prst="rect">
            <a:avLst/>
          </a:prstGeom>
          <a:noFill/>
        </p:spPr>
        <p:txBody>
          <a:bodyPr wrap="square" rtlCol="0">
            <a:spAutoFit/>
          </a:bodyPr>
          <a:lstStyle/>
          <a:p>
            <a:pPr marL="285750" indent="-285750">
              <a:buFont typeface="Wingdings" panose="05000000000000000000" pitchFamily="2" charset="2"/>
              <a:buChar char="l"/>
              <a:defRPr/>
            </a:pPr>
            <a:r>
              <a:rPr lang="ja-JP" altLang="en-US" sz="1600" b="0" i="0" u="none" strike="noStrike" baseline="0" dirty="0">
                <a:latin typeface="+mn-ea"/>
              </a:rPr>
              <a:t>案件規模は、年商</a:t>
            </a:r>
            <a:r>
              <a:rPr lang="en-US" altLang="ja-JP" sz="1600" b="0" i="0" u="none" strike="noStrike" baseline="0" dirty="0">
                <a:latin typeface="+mn-ea"/>
              </a:rPr>
              <a:t>1</a:t>
            </a:r>
            <a:r>
              <a:rPr lang="ja-JP" altLang="en-US" sz="1600" b="0" i="0" u="none" strike="noStrike" baseline="0" dirty="0">
                <a:latin typeface="+mn-ea"/>
              </a:rPr>
              <a:t>億円～</a:t>
            </a:r>
            <a:r>
              <a:rPr lang="en-US" altLang="ja-JP" sz="1600" b="0" i="0" u="none" strike="noStrike" baseline="0" dirty="0">
                <a:latin typeface="+mn-ea"/>
              </a:rPr>
              <a:t>200</a:t>
            </a:r>
            <a:r>
              <a:rPr lang="ja-JP" altLang="en-US" sz="1600" b="0" i="0" u="none" strike="noStrike" baseline="0" dirty="0">
                <a:latin typeface="+mn-ea"/>
              </a:rPr>
              <a:t>億円までの中堅・中小企業の実績が豊富です（エリアは全国対応）。</a:t>
            </a:r>
            <a:endParaRPr lang="en-US" altLang="ja-JP" sz="1600" dirty="0">
              <a:latin typeface="+mn-ea"/>
            </a:endParaRPr>
          </a:p>
          <a:p>
            <a:pPr marL="285750" indent="-285750">
              <a:buFont typeface="Wingdings" panose="05000000000000000000" pitchFamily="2" charset="2"/>
              <a:buChar char="l"/>
              <a:defRPr/>
            </a:pPr>
            <a:r>
              <a:rPr lang="ja-JP" altLang="en-US" sz="1600" b="0" i="0" u="none" strike="noStrike" baseline="0" dirty="0">
                <a:latin typeface="+mn-ea"/>
              </a:rPr>
              <a:t>買い手候補は全国の上場会社・非上場会社・投資ファンド等で、</a:t>
            </a:r>
            <a:r>
              <a:rPr lang="en-US" altLang="ja-JP" sz="1600" b="1" i="0" u="sng" strike="noStrike" baseline="0" dirty="0">
                <a:latin typeface="+mn-ea"/>
              </a:rPr>
              <a:t>3,000</a:t>
            </a:r>
            <a:r>
              <a:rPr lang="ja-JP" altLang="en-US" sz="1600" b="1" i="0" u="sng" strike="noStrike" baseline="0" dirty="0">
                <a:latin typeface="+mn-ea"/>
              </a:rPr>
              <a:t>社以上がデータベースに登録</a:t>
            </a:r>
            <a:r>
              <a:rPr lang="ja-JP" altLang="en-US" sz="1600" b="0" i="0" u="none" strike="noStrike" baseline="0" dirty="0">
                <a:latin typeface="+mn-ea"/>
              </a:rPr>
              <a:t>されています。</a:t>
            </a:r>
            <a:endParaRPr lang="ja-JP" altLang="en-US" sz="1600" dirty="0">
              <a:latin typeface="+mn-ea"/>
            </a:endParaRPr>
          </a:p>
        </p:txBody>
      </p:sp>
      <p:sp>
        <p:nvSpPr>
          <p:cNvPr id="5" name="スライド番号プレースホルダー 1">
            <a:extLst>
              <a:ext uri="{FF2B5EF4-FFF2-40B4-BE49-F238E27FC236}">
                <a16:creationId xmlns:a16="http://schemas.microsoft.com/office/drawing/2014/main" id="{1F450A5D-2AC0-9CA5-692C-6A54CBE1A6A0}"/>
              </a:ext>
            </a:extLst>
          </p:cNvPr>
          <p:cNvSpPr>
            <a:spLocks noGrp="1"/>
          </p:cNvSpPr>
          <p:nvPr>
            <p:ph type="sldNum" sz="quarter" idx="12"/>
          </p:nvPr>
        </p:nvSpPr>
        <p:spPr>
          <a:xfrm>
            <a:off x="9448800" y="6492875"/>
            <a:ext cx="2743200" cy="365125"/>
          </a:xfrm>
        </p:spPr>
        <p:txBody>
          <a:bodyPr/>
          <a:lstStyle/>
          <a:p>
            <a:fld id="{26CC2B4A-97AC-4523-B612-441E67B50FCC}" type="slidenum">
              <a:rPr lang="ja-JP" altLang="en-US" smtClean="0"/>
              <a:pPr/>
              <a:t>26</a:t>
            </a:fld>
            <a:endParaRPr lang="ja-JP" altLang="en-US" sz="1400" dirty="0"/>
          </a:p>
        </p:txBody>
      </p:sp>
    </p:spTree>
    <p:extLst>
      <p:ext uri="{BB962C8B-B14F-4D97-AF65-F5344CB8AC3E}">
        <p14:creationId xmlns:p14="http://schemas.microsoft.com/office/powerpoint/2010/main" val="3435131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8A822-58CA-EFC6-7629-153FD803FAAB}"/>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E6702878-70D9-B94F-A4EB-E73CC361B018}"/>
              </a:ext>
            </a:extLst>
          </p:cNvPr>
          <p:cNvGraphicFramePr>
            <a:graphicFrameLocks noGrp="1"/>
          </p:cNvGraphicFramePr>
          <p:nvPr>
            <p:extLst>
              <p:ext uri="{D42A27DB-BD31-4B8C-83A1-F6EECF244321}">
                <p14:modId xmlns:p14="http://schemas.microsoft.com/office/powerpoint/2010/main" val="845462065"/>
              </p:ext>
            </p:extLst>
          </p:nvPr>
        </p:nvGraphicFramePr>
        <p:xfrm>
          <a:off x="342031" y="1021159"/>
          <a:ext cx="11507937" cy="5800162"/>
        </p:xfrm>
        <a:graphic>
          <a:graphicData uri="http://schemas.openxmlformats.org/drawingml/2006/table">
            <a:tbl>
              <a:tblPr firstRow="1" bandRow="1">
                <a:tableStyleId>{21E4AEA4-8DFA-4A89-87EB-49C32662AFE0}</a:tableStyleId>
              </a:tblPr>
              <a:tblGrid>
                <a:gridCol w="526484">
                  <a:extLst>
                    <a:ext uri="{9D8B030D-6E8A-4147-A177-3AD203B41FA5}">
                      <a16:colId xmlns:a16="http://schemas.microsoft.com/office/drawing/2014/main" val="120551662"/>
                    </a:ext>
                  </a:extLst>
                </a:gridCol>
                <a:gridCol w="2126690">
                  <a:extLst>
                    <a:ext uri="{9D8B030D-6E8A-4147-A177-3AD203B41FA5}">
                      <a16:colId xmlns:a16="http://schemas.microsoft.com/office/drawing/2014/main" val="2026155122"/>
                    </a:ext>
                  </a:extLst>
                </a:gridCol>
                <a:gridCol w="1005344">
                  <a:extLst>
                    <a:ext uri="{9D8B030D-6E8A-4147-A177-3AD203B41FA5}">
                      <a16:colId xmlns:a16="http://schemas.microsoft.com/office/drawing/2014/main" val="2707880059"/>
                    </a:ext>
                  </a:extLst>
                </a:gridCol>
                <a:gridCol w="1005344">
                  <a:extLst>
                    <a:ext uri="{9D8B030D-6E8A-4147-A177-3AD203B41FA5}">
                      <a16:colId xmlns:a16="http://schemas.microsoft.com/office/drawing/2014/main" val="4202894459"/>
                    </a:ext>
                  </a:extLst>
                </a:gridCol>
                <a:gridCol w="2126690">
                  <a:extLst>
                    <a:ext uri="{9D8B030D-6E8A-4147-A177-3AD203B41FA5}">
                      <a16:colId xmlns:a16="http://schemas.microsoft.com/office/drawing/2014/main" val="463016578"/>
                    </a:ext>
                  </a:extLst>
                </a:gridCol>
                <a:gridCol w="1005344">
                  <a:extLst>
                    <a:ext uri="{9D8B030D-6E8A-4147-A177-3AD203B41FA5}">
                      <a16:colId xmlns:a16="http://schemas.microsoft.com/office/drawing/2014/main" val="1129861858"/>
                    </a:ext>
                  </a:extLst>
                </a:gridCol>
                <a:gridCol w="1005344">
                  <a:extLst>
                    <a:ext uri="{9D8B030D-6E8A-4147-A177-3AD203B41FA5}">
                      <a16:colId xmlns:a16="http://schemas.microsoft.com/office/drawing/2014/main" val="143351827"/>
                    </a:ext>
                  </a:extLst>
                </a:gridCol>
                <a:gridCol w="2706697">
                  <a:extLst>
                    <a:ext uri="{9D8B030D-6E8A-4147-A177-3AD203B41FA5}">
                      <a16:colId xmlns:a16="http://schemas.microsoft.com/office/drawing/2014/main" val="2776312866"/>
                    </a:ext>
                  </a:extLst>
                </a:gridCol>
              </a:tblGrid>
              <a:tr h="216000">
                <a:tc rowSpan="2">
                  <a:txBody>
                    <a:bodyPr/>
                    <a:lstStyle/>
                    <a:p>
                      <a:pPr algn="ctr"/>
                      <a:r>
                        <a:rPr kumimoji="1" lang="en-US" altLang="ja-JP" sz="1050" dirty="0">
                          <a:latin typeface="+mn-ea"/>
                          <a:ea typeface="+mn-ea"/>
                        </a:rPr>
                        <a:t>No</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gridSpan="3">
                  <a:txBody>
                    <a:bodyPr/>
                    <a:lstStyle/>
                    <a:p>
                      <a:pPr algn="ctr"/>
                      <a:r>
                        <a:rPr kumimoji="1" lang="ja-JP" altLang="en-US" sz="1050" dirty="0">
                          <a:latin typeface="+mn-ea"/>
                          <a:ea typeface="+mn-ea"/>
                        </a:rPr>
                        <a:t>売り手</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gridSpan="3">
                  <a:txBody>
                    <a:bodyPr/>
                    <a:lstStyle/>
                    <a:p>
                      <a:pPr algn="ctr"/>
                      <a:r>
                        <a:rPr kumimoji="1" lang="ja-JP" altLang="en-US" sz="1050" dirty="0">
                          <a:latin typeface="+mn-ea"/>
                          <a:ea typeface="+mn-ea"/>
                        </a:rPr>
                        <a:t>買い手</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rowSpan="2">
                  <a:txBody>
                    <a:bodyPr/>
                    <a:lstStyle/>
                    <a:p>
                      <a:pPr algn="ctr"/>
                      <a:r>
                        <a:rPr kumimoji="1" lang="ja-JP" altLang="en-US" sz="1050" dirty="0">
                          <a:latin typeface="+mn-ea"/>
                          <a:ea typeface="+mn-ea"/>
                        </a:rPr>
                        <a:t>スキーム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808113781"/>
                  </a:ext>
                </a:extLst>
              </a:tr>
              <a:tr h="216000">
                <a:tc vMerge="1">
                  <a:txBody>
                    <a:bodyPr/>
                    <a:lstStyle/>
                    <a:p>
                      <a:endParaRPr kumimoji="1" lang="ja-JP" altLang="en-US" dirty="0"/>
                    </a:p>
                  </a:txBody>
                  <a:tcPr/>
                </a:tc>
                <a:tc>
                  <a:txBody>
                    <a:bodyPr/>
                    <a:lstStyle/>
                    <a:p>
                      <a:pPr algn="ctr"/>
                      <a:r>
                        <a:rPr kumimoji="1" lang="ja-JP" altLang="en-US" sz="1050" dirty="0">
                          <a:solidFill>
                            <a:schemeClr val="bg1"/>
                          </a:solidFill>
                          <a:latin typeface="+mn-ea"/>
                          <a:ea typeface="+mn-ea"/>
                        </a:rPr>
                        <a:t>業種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kumimoji="1" lang="ja-JP" altLang="en-US" sz="1050" dirty="0">
                          <a:solidFill>
                            <a:schemeClr val="bg1"/>
                          </a:solidFill>
                          <a:latin typeface="+mn-ea"/>
                          <a:ea typeface="+mn-ea"/>
                        </a:rPr>
                        <a:t>エリア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kumimoji="1" lang="ja-JP" altLang="en-US" sz="1050" dirty="0">
                          <a:solidFill>
                            <a:schemeClr val="bg1"/>
                          </a:solidFill>
                          <a:latin typeface="+mn-ea"/>
                          <a:ea typeface="+mn-ea"/>
                        </a:rPr>
                        <a:t>年商</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kumimoji="1" lang="ja-JP" altLang="en-US" sz="1050" dirty="0">
                          <a:solidFill>
                            <a:schemeClr val="bg1"/>
                          </a:solidFill>
                          <a:latin typeface="+mn-ea"/>
                          <a:ea typeface="+mn-ea"/>
                        </a:rPr>
                        <a:t>業種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kumimoji="1" lang="ja-JP" altLang="en-US" sz="1050" dirty="0">
                          <a:solidFill>
                            <a:schemeClr val="bg1"/>
                          </a:solidFill>
                          <a:latin typeface="+mn-ea"/>
                          <a:ea typeface="+mn-ea"/>
                        </a:rPr>
                        <a:t>エリア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kumimoji="1" lang="ja-JP" altLang="en-US" sz="1050" dirty="0">
                          <a:solidFill>
                            <a:schemeClr val="bg1"/>
                          </a:solidFill>
                          <a:latin typeface="+mn-ea"/>
                          <a:ea typeface="+mn-ea"/>
                        </a:rPr>
                        <a:t>株式公開</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vMerge="1">
                  <a:txBody>
                    <a:bodyPr/>
                    <a:lstStyle/>
                    <a:p>
                      <a:pPr algn="ctr"/>
                      <a:endParaRPr kumimoji="1" lang="ja-JP" altLang="en-US" sz="900" dirty="0">
                        <a:solidFill>
                          <a:schemeClr val="bg1"/>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2105339606"/>
                  </a:ext>
                </a:extLst>
              </a:tr>
              <a:tr h="216000">
                <a:tc>
                  <a:txBody>
                    <a:bodyPr/>
                    <a:lstStyle/>
                    <a:p>
                      <a:pPr algn="ctr"/>
                      <a:r>
                        <a:rPr kumimoji="1" lang="en-US" altLang="ja-JP" sz="1050" dirty="0">
                          <a:latin typeface="+mn-ea"/>
                          <a:ea typeface="+mn-ea"/>
                        </a:rPr>
                        <a:t>20</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繊維・衣料卸・小売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n-ea"/>
                          <a:ea typeface="+mn-ea"/>
                        </a:rPr>
                        <a:t>IT</a:t>
                      </a:r>
                      <a:r>
                        <a:rPr kumimoji="1" lang="ja-JP" altLang="en-US" sz="1050" dirty="0">
                          <a:latin typeface="+mn-ea"/>
                          <a:ea typeface="+mn-ea"/>
                        </a:rPr>
                        <a:t>／情報通信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滋賀県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非上場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83045184"/>
                  </a:ext>
                </a:extLst>
              </a:tr>
              <a:tr h="216000">
                <a:tc>
                  <a:txBody>
                    <a:bodyPr/>
                    <a:lstStyle/>
                    <a:p>
                      <a:pPr algn="ctr"/>
                      <a:r>
                        <a:rPr kumimoji="1" lang="en-US" altLang="ja-JP" sz="1050" dirty="0">
                          <a:latin typeface="+mn-ea"/>
                          <a:ea typeface="+mn-ea"/>
                        </a:rPr>
                        <a:t>21</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パッケージ製造</a:t>
                      </a:r>
                      <a:endParaRPr kumimoji="1" lang="en-US" altLang="ja-JP"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ベトナム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50" dirty="0">
                          <a:latin typeface="+mn-ea"/>
                          <a:ea typeface="+mn-ea"/>
                        </a:rPr>
                        <a:t>3</a:t>
                      </a:r>
                      <a:r>
                        <a:rPr kumimoji="1" lang="ja-JP" altLang="en-US" sz="1050" dirty="0">
                          <a:latin typeface="+mn-ea"/>
                          <a:ea typeface="+mn-ea"/>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パッケージ製造・販売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大阪府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n-ea"/>
                          <a:ea typeface="+mn-ea"/>
                          <a:cs typeface="+mn-cs"/>
                        </a:rPr>
                        <a:t>株式譲渡</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11019778"/>
                  </a:ext>
                </a:extLst>
              </a:tr>
              <a:tr h="216000">
                <a:tc>
                  <a:txBody>
                    <a:bodyPr/>
                    <a:lstStyle/>
                    <a:p>
                      <a:pPr algn="ctr"/>
                      <a:r>
                        <a:rPr kumimoji="1" lang="en-US" altLang="ja-JP" sz="1050" dirty="0">
                          <a:latin typeface="+mn-ea"/>
                          <a:ea typeface="+mn-ea"/>
                        </a:rPr>
                        <a:t>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外食産業</a:t>
                      </a:r>
                      <a:endParaRPr kumimoji="1" lang="en-US" altLang="ja-JP"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4</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外食産業</a:t>
                      </a:r>
                      <a:endParaRPr kumimoji="1" lang="en-US" altLang="ja-JP"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n-ea"/>
                          <a:ea typeface="+mn-ea"/>
                          <a:cs typeface="+mn-cs"/>
                        </a:rPr>
                        <a:t>株式譲渡</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583564"/>
                  </a:ext>
                </a:extLst>
              </a:tr>
              <a:tr h="216000">
                <a:tc>
                  <a:txBody>
                    <a:bodyPr/>
                    <a:lstStyle/>
                    <a:p>
                      <a:pPr algn="ctr"/>
                      <a:r>
                        <a:rPr kumimoji="1" lang="en-US" altLang="ja-JP" sz="1050" dirty="0">
                          <a:latin typeface="+mn-ea"/>
                          <a:ea typeface="+mn-ea"/>
                        </a:rPr>
                        <a:t>23</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食品製造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三重県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182</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投資会社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n-ea"/>
                          <a:ea typeface="+mn-ea"/>
                          <a:cs typeface="+mn-cs"/>
                        </a:rPr>
                        <a:t>株式譲渡</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11168285"/>
                  </a:ext>
                </a:extLst>
              </a:tr>
              <a:tr h="216000">
                <a:tc>
                  <a:txBody>
                    <a:bodyPr/>
                    <a:lstStyle/>
                    <a:p>
                      <a:pPr algn="ctr"/>
                      <a:r>
                        <a:rPr kumimoji="1" lang="en-US" altLang="ja-JP" sz="1050" dirty="0">
                          <a:latin typeface="+mn-ea"/>
                          <a:ea typeface="+mn-ea"/>
                        </a:rPr>
                        <a:t>24</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食品卸・小売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山形県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6</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食品卸・小売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株式譲渡、周辺業種との提携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90178461"/>
                  </a:ext>
                </a:extLst>
              </a:tr>
              <a:tr h="216000">
                <a:tc>
                  <a:txBody>
                    <a:bodyPr/>
                    <a:lstStyle/>
                    <a:p>
                      <a:pPr algn="ctr"/>
                      <a:r>
                        <a:rPr kumimoji="1" lang="en-US" altLang="ja-JP" sz="1050" dirty="0">
                          <a:latin typeface="+mn-ea"/>
                          <a:ea typeface="+mn-ea"/>
                        </a:rPr>
                        <a:t>25</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050" dirty="0">
                          <a:latin typeface="+mn-ea"/>
                          <a:ea typeface="+mn-ea"/>
                        </a:rPr>
                        <a:t>IT</a:t>
                      </a:r>
                      <a:r>
                        <a:rPr kumimoji="1" lang="ja-JP" altLang="en-US" sz="1050" dirty="0">
                          <a:latin typeface="+mn-ea"/>
                          <a:ea typeface="+mn-ea"/>
                        </a:rPr>
                        <a:t>／情報通信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4</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ビジネスコンサルティング</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71624874"/>
                  </a:ext>
                </a:extLst>
              </a:tr>
              <a:tr h="216000">
                <a:tc>
                  <a:txBody>
                    <a:bodyPr/>
                    <a:lstStyle/>
                    <a:p>
                      <a:pPr algn="ctr"/>
                      <a:r>
                        <a:rPr kumimoji="1" lang="en-US" altLang="ja-JP" sz="1050" dirty="0">
                          <a:latin typeface="+mn-ea"/>
                          <a:ea typeface="+mn-ea"/>
                        </a:rPr>
                        <a:t>26</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教育関連</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中国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投資会社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4617587"/>
                  </a:ext>
                </a:extLst>
              </a:tr>
              <a:tr h="216000">
                <a:tc>
                  <a:txBody>
                    <a:bodyPr/>
                    <a:lstStyle/>
                    <a:p>
                      <a:pPr algn="ctr"/>
                      <a:r>
                        <a:rPr kumimoji="1" lang="en-US" altLang="ja-JP" sz="1050" dirty="0">
                          <a:latin typeface="+mn-ea"/>
                          <a:ea typeface="+mn-ea"/>
                        </a:rPr>
                        <a:t>27</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建築資材販売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大阪府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15</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建築資材販売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89246082"/>
                  </a:ext>
                </a:extLst>
              </a:tr>
              <a:tr h="216000">
                <a:tc>
                  <a:txBody>
                    <a:bodyPr/>
                    <a:lstStyle/>
                    <a:p>
                      <a:pPr algn="ctr"/>
                      <a:r>
                        <a:rPr kumimoji="1" lang="en-US" altLang="ja-JP" sz="1050" dirty="0">
                          <a:latin typeface="+mn-ea"/>
                          <a:ea typeface="+mn-ea"/>
                        </a:rPr>
                        <a:t>28</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部品製造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フィリピン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12</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各種機器・部品製造加工販売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埼玉県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旧</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JASDAQ</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18007669"/>
                  </a:ext>
                </a:extLst>
              </a:tr>
              <a:tr h="216000">
                <a:tc>
                  <a:txBody>
                    <a:bodyPr/>
                    <a:lstStyle/>
                    <a:p>
                      <a:pPr algn="ctr"/>
                      <a:r>
                        <a:rPr kumimoji="1" lang="en-US" altLang="ja-JP" sz="1050" dirty="0">
                          <a:latin typeface="+mn-ea"/>
                          <a:ea typeface="+mn-ea"/>
                        </a:rPr>
                        <a:t>29</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不動産・住宅事業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愛知県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金融・リース・レンタル</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6229180"/>
                  </a:ext>
                </a:extLst>
              </a:tr>
              <a:tr h="216000">
                <a:tc>
                  <a:txBody>
                    <a:bodyPr/>
                    <a:lstStyle/>
                    <a:p>
                      <a:pPr algn="ctr"/>
                      <a:r>
                        <a:rPr kumimoji="1" lang="en-US" altLang="ja-JP" sz="1050" dirty="0">
                          <a:latin typeface="+mn-ea"/>
                          <a:ea typeface="+mn-ea"/>
                        </a:rPr>
                        <a:t>30</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ホテル・旅館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富山県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建設・内装・設備工事</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富山県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0916019"/>
                  </a:ext>
                </a:extLst>
              </a:tr>
              <a:tr h="216000">
                <a:tc>
                  <a:txBody>
                    <a:bodyPr/>
                    <a:lstStyle/>
                    <a:p>
                      <a:pPr algn="ctr"/>
                      <a:r>
                        <a:rPr kumimoji="1" lang="en-US" altLang="ja-JP" sz="1050" dirty="0">
                          <a:latin typeface="+mn-ea"/>
                          <a:ea typeface="+mn-ea"/>
                        </a:rPr>
                        <a:t>31</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不動産・住宅事業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愛知県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非公表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工業製品製造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神奈川県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42496434"/>
                  </a:ext>
                </a:extLst>
              </a:tr>
              <a:tr h="216000">
                <a:tc>
                  <a:txBody>
                    <a:bodyPr/>
                    <a:lstStyle/>
                    <a:p>
                      <a:pPr algn="ctr"/>
                      <a:r>
                        <a:rPr kumimoji="1" lang="en-US" altLang="ja-JP" sz="1050" dirty="0">
                          <a:latin typeface="+mn-ea"/>
                          <a:ea typeface="+mn-ea"/>
                        </a:rPr>
                        <a:t>32</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工業製品製造</a:t>
                      </a:r>
                      <a:endParaRPr kumimoji="1" lang="en-US" altLang="ja-JP"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愛知県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非公表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工業製品製造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愛知県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20113314"/>
                  </a:ext>
                </a:extLst>
              </a:tr>
              <a:tr h="216000">
                <a:tc>
                  <a:txBody>
                    <a:bodyPr/>
                    <a:lstStyle/>
                    <a:p>
                      <a:pPr algn="ctr"/>
                      <a:r>
                        <a:rPr kumimoji="1" lang="en-US" altLang="ja-JP" sz="1050" dirty="0">
                          <a:latin typeface="+mn-ea"/>
                          <a:ea typeface="+mn-ea"/>
                        </a:rPr>
                        <a:t>33</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繊維・衣料・小売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26</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繊維・衣料卸・小売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旧東証一部</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2743596"/>
                  </a:ext>
                </a:extLst>
              </a:tr>
              <a:tr h="216000">
                <a:tc>
                  <a:txBody>
                    <a:bodyPr/>
                    <a:lstStyle/>
                    <a:p>
                      <a:pPr algn="ctr"/>
                      <a:r>
                        <a:rPr kumimoji="1" lang="en-US" altLang="ja-JP" sz="1050" dirty="0">
                          <a:latin typeface="+mn-ea"/>
                          <a:ea typeface="+mn-ea"/>
                        </a:rPr>
                        <a:t>34</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歯科資材卸</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ポルトガル</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非公表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商社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大阪府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旧東証一部</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4412962"/>
                  </a:ext>
                </a:extLst>
              </a:tr>
              <a:tr h="216000">
                <a:tc>
                  <a:txBody>
                    <a:bodyPr/>
                    <a:lstStyle/>
                    <a:p>
                      <a:pPr algn="ctr"/>
                      <a:r>
                        <a:rPr kumimoji="1" lang="en-US" altLang="ja-JP" sz="1050" dirty="0">
                          <a:latin typeface="+mn-ea"/>
                          <a:ea typeface="+mn-ea"/>
                        </a:rPr>
                        <a:t>35</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環境・リサイクル</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埼玉県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環境・リサイクル</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埼玉県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2875492"/>
                  </a:ext>
                </a:extLst>
              </a:tr>
              <a:tr h="216000">
                <a:tc>
                  <a:txBody>
                    <a:bodyPr/>
                    <a:lstStyle/>
                    <a:p>
                      <a:pPr algn="ctr"/>
                      <a:r>
                        <a:rPr kumimoji="1" lang="en-US" altLang="ja-JP" sz="1050" dirty="0">
                          <a:latin typeface="+mn-ea"/>
                          <a:ea typeface="+mn-ea"/>
                        </a:rPr>
                        <a:t>36</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教育関連</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韓国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400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食品製造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韓国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46046606"/>
                  </a:ext>
                </a:extLst>
              </a:tr>
              <a:tr h="268042">
                <a:tc>
                  <a:txBody>
                    <a:bodyPr/>
                    <a:lstStyle/>
                    <a:p>
                      <a:pPr algn="ctr"/>
                      <a:r>
                        <a:rPr kumimoji="1" lang="en-US" altLang="ja-JP" sz="1050" dirty="0">
                          <a:latin typeface="+mn-ea"/>
                          <a:ea typeface="+mn-ea"/>
                        </a:rPr>
                        <a:t>37</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介護・福祉・医療</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京都府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投資会社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大阪府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株式譲渡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2403875"/>
                  </a:ext>
                </a:extLst>
              </a:tr>
              <a:tr h="216000">
                <a:tc>
                  <a:txBody>
                    <a:bodyPr/>
                    <a:lstStyle/>
                    <a:p>
                      <a:pPr algn="ctr"/>
                      <a:r>
                        <a:rPr kumimoji="1" lang="en-US" altLang="ja-JP" sz="1050" dirty="0">
                          <a:latin typeface="+mn-ea"/>
                          <a:ea typeface="+mn-ea"/>
                        </a:rPr>
                        <a:t>38</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理容室・健康食品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理容室・健康食品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千葉県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9090727"/>
                  </a:ext>
                </a:extLst>
              </a:tr>
              <a:tr h="216000">
                <a:tc>
                  <a:txBody>
                    <a:bodyPr/>
                    <a:lstStyle/>
                    <a:p>
                      <a:pPr algn="ctr"/>
                      <a:r>
                        <a:rPr kumimoji="1" lang="en-US" altLang="ja-JP" sz="1050" dirty="0">
                          <a:latin typeface="+mn-ea"/>
                          <a:ea typeface="+mn-ea"/>
                        </a:rPr>
                        <a:t>39</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娯楽・スポーツ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3</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n-ea"/>
                          <a:ea typeface="+mn-ea"/>
                        </a:rPr>
                        <a:t>IT</a:t>
                      </a:r>
                      <a:r>
                        <a:rPr kumimoji="1" lang="ja-JP" altLang="en-US" sz="1050" dirty="0">
                          <a:latin typeface="+mn-ea"/>
                          <a:ea typeface="+mn-ea"/>
                        </a:rPr>
                        <a:t>／情報通信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旧マザーズ</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44696886"/>
                  </a:ext>
                </a:extLst>
              </a:tr>
              <a:tr h="216000">
                <a:tc>
                  <a:txBody>
                    <a:bodyPr/>
                    <a:lstStyle/>
                    <a:p>
                      <a:pPr algn="ctr"/>
                      <a:r>
                        <a:rPr kumimoji="1" lang="en-US" altLang="ja-JP" sz="1050" dirty="0">
                          <a:latin typeface="+mn-ea"/>
                          <a:ea typeface="+mn-ea"/>
                        </a:rPr>
                        <a:t>40</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食品製造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千葉県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6</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個人投資家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千葉県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ー</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2863318"/>
                  </a:ext>
                </a:extLst>
              </a:tr>
            </a:tbl>
          </a:graphicData>
        </a:graphic>
      </p:graphicFrame>
      <p:sp>
        <p:nvSpPr>
          <p:cNvPr id="4" name="タイトル 1">
            <a:extLst>
              <a:ext uri="{FF2B5EF4-FFF2-40B4-BE49-F238E27FC236}">
                <a16:creationId xmlns:a16="http://schemas.microsoft.com/office/drawing/2014/main" id="{8DEF4AB2-DAE5-4551-DF32-9B39621B6C8C}"/>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dirty="0">
                <a:latin typeface="+mn-ea"/>
                <a:ea typeface="+mn-ea"/>
              </a:rPr>
              <a:t>成約実績例（通常案件②）</a:t>
            </a:r>
            <a:endParaRPr kumimoji="1" lang="ja-JP" altLang="en-US" sz="2800" b="1" i="0" u="none" strike="noStrike" kern="1200" cap="none" spc="0" normalizeH="0" baseline="0" noProof="0" dirty="0">
              <a:ln>
                <a:noFill/>
              </a:ln>
              <a:solidFill>
                <a:prstClr val="black"/>
              </a:solidFill>
              <a:effectLst/>
              <a:uLnTx/>
              <a:uFillTx/>
              <a:latin typeface="+mn-ea"/>
              <a:ea typeface="+mn-ea"/>
              <a:cs typeface="+mj-cs"/>
            </a:endParaRPr>
          </a:p>
        </p:txBody>
      </p:sp>
      <p:sp>
        <p:nvSpPr>
          <p:cNvPr id="3" name="スライド番号プレースホルダー 1">
            <a:extLst>
              <a:ext uri="{FF2B5EF4-FFF2-40B4-BE49-F238E27FC236}">
                <a16:creationId xmlns:a16="http://schemas.microsoft.com/office/drawing/2014/main" id="{E8A18B69-5899-E3B1-4384-B30BD2962211}"/>
              </a:ext>
            </a:extLst>
          </p:cNvPr>
          <p:cNvSpPr>
            <a:spLocks noGrp="1"/>
          </p:cNvSpPr>
          <p:nvPr>
            <p:ph type="sldNum" sz="quarter" idx="12"/>
          </p:nvPr>
        </p:nvSpPr>
        <p:spPr>
          <a:xfrm>
            <a:off x="9448800" y="6511374"/>
            <a:ext cx="2743200" cy="365125"/>
          </a:xfrm>
        </p:spPr>
        <p:txBody>
          <a:bodyPr/>
          <a:lstStyle/>
          <a:p>
            <a:fld id="{26CC2B4A-97AC-4523-B612-441E67B50FCC}" type="slidenum">
              <a:rPr lang="ja-JP" altLang="en-US" smtClean="0"/>
              <a:pPr/>
              <a:t>27</a:t>
            </a:fld>
            <a:endParaRPr lang="ja-JP" altLang="en-US" sz="1400" dirty="0"/>
          </a:p>
        </p:txBody>
      </p:sp>
    </p:spTree>
    <p:extLst>
      <p:ext uri="{BB962C8B-B14F-4D97-AF65-F5344CB8AC3E}">
        <p14:creationId xmlns:p14="http://schemas.microsoft.com/office/powerpoint/2010/main" val="1045517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D3D5C-7C54-6E11-A8E4-F48E3BBA1324}"/>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47D36B3B-E1CD-D167-9AF4-11FAACE8124C}"/>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dirty="0">
                <a:latin typeface="+mn-ea"/>
                <a:ea typeface="+mn-ea"/>
              </a:rPr>
              <a:t>成約実績</a:t>
            </a:r>
            <a:r>
              <a:rPr lang="ja-JP" altLang="en-US" sz="2800" b="1" dirty="0">
                <a:latin typeface="+mn-ea"/>
                <a:ea typeface="+mn-ea"/>
              </a:rPr>
              <a:t>例</a:t>
            </a:r>
            <a:r>
              <a:rPr kumimoji="1" lang="ja-JP" altLang="en-US" sz="2800" b="1" dirty="0">
                <a:latin typeface="+mn-ea"/>
                <a:ea typeface="+mn-ea"/>
              </a:rPr>
              <a:t>（</a:t>
            </a:r>
            <a:r>
              <a:rPr lang="ja-JP" altLang="en-US" sz="2800" b="1" dirty="0">
                <a:latin typeface="+mn-ea"/>
                <a:ea typeface="+mn-ea"/>
              </a:rPr>
              <a:t>再生</a:t>
            </a:r>
            <a:r>
              <a:rPr kumimoji="1" lang="ja-JP" altLang="en-US" sz="2800" b="1" dirty="0">
                <a:latin typeface="+mn-ea"/>
                <a:ea typeface="+mn-ea"/>
              </a:rPr>
              <a:t>案件①）</a:t>
            </a:r>
            <a:endParaRPr kumimoji="1" lang="ja-JP" altLang="en-US" sz="2800" b="1" i="0" u="none" strike="noStrike" kern="1200" cap="none" spc="0" normalizeH="0" baseline="0" noProof="0" dirty="0">
              <a:ln>
                <a:noFill/>
              </a:ln>
              <a:solidFill>
                <a:prstClr val="black"/>
              </a:solidFill>
              <a:effectLst/>
              <a:uLnTx/>
              <a:uFillTx/>
              <a:latin typeface="+mn-ea"/>
              <a:ea typeface="+mn-ea"/>
              <a:cs typeface="+mj-cs"/>
            </a:endParaRPr>
          </a:p>
        </p:txBody>
      </p:sp>
      <p:sp>
        <p:nvSpPr>
          <p:cNvPr id="7" name="テキスト ボックス 6">
            <a:extLst>
              <a:ext uri="{FF2B5EF4-FFF2-40B4-BE49-F238E27FC236}">
                <a16:creationId xmlns:a16="http://schemas.microsoft.com/office/drawing/2014/main" id="{76002A6C-9F58-0997-A761-0D4B08F55880}"/>
              </a:ext>
            </a:extLst>
          </p:cNvPr>
          <p:cNvSpPr txBox="1"/>
          <p:nvPr/>
        </p:nvSpPr>
        <p:spPr>
          <a:xfrm>
            <a:off x="408935" y="890311"/>
            <a:ext cx="11374130" cy="584775"/>
          </a:xfrm>
          <a:prstGeom prst="rect">
            <a:avLst/>
          </a:prstGeom>
          <a:noFill/>
        </p:spPr>
        <p:txBody>
          <a:bodyPr wrap="square" rtlCol="0">
            <a:spAutoFit/>
          </a:bodyPr>
          <a:lstStyle/>
          <a:p>
            <a:pPr marL="285750" indent="-285750">
              <a:buFont typeface="Wingdings" panose="05000000000000000000" pitchFamily="2" charset="2"/>
              <a:buChar char="l"/>
              <a:defRPr/>
            </a:pPr>
            <a:r>
              <a:rPr lang="ja-JP" altLang="en-US" sz="1600" dirty="0">
                <a:latin typeface="+mn-ea"/>
              </a:rPr>
              <a:t>案件規模は、年商</a:t>
            </a:r>
            <a:r>
              <a:rPr lang="en-US" altLang="ja-JP" sz="1600" dirty="0">
                <a:latin typeface="+mn-ea"/>
              </a:rPr>
              <a:t>1</a:t>
            </a:r>
            <a:r>
              <a:rPr lang="ja-JP" altLang="en-US" sz="1600" dirty="0">
                <a:latin typeface="+mn-ea"/>
              </a:rPr>
              <a:t>億～</a:t>
            </a:r>
            <a:r>
              <a:rPr lang="en-US" altLang="ja-JP" sz="1600" dirty="0">
                <a:latin typeface="+mn-ea"/>
              </a:rPr>
              <a:t>40</a:t>
            </a:r>
            <a:r>
              <a:rPr lang="ja-JP" altLang="en-US" sz="1600" dirty="0">
                <a:latin typeface="+mn-ea"/>
              </a:rPr>
              <a:t>億の再生においてスポンサー探しが難しいとされる中堅・中小企業の実績が豊富です。</a:t>
            </a:r>
          </a:p>
          <a:p>
            <a:pPr marL="285750" indent="-285750">
              <a:buFont typeface="Wingdings" panose="05000000000000000000" pitchFamily="2" charset="2"/>
              <a:buChar char="l"/>
              <a:defRPr/>
            </a:pPr>
            <a:r>
              <a:rPr lang="ja-JP" altLang="en-US" sz="1600" dirty="0">
                <a:latin typeface="+mn-ea"/>
              </a:rPr>
              <a:t>法的整理・私的整理手続きは、それぞれ</a:t>
            </a:r>
            <a:r>
              <a:rPr lang="ja-JP" altLang="en-US" sz="1600" b="1" u="sng" dirty="0">
                <a:latin typeface="+mn-ea"/>
              </a:rPr>
              <a:t>弁護士・</a:t>
            </a:r>
            <a:r>
              <a:rPr lang="en-US" altLang="ja-JP" sz="1600" b="1" u="sng" dirty="0">
                <a:latin typeface="+mn-ea"/>
              </a:rPr>
              <a:t>REVIC</a:t>
            </a:r>
            <a:r>
              <a:rPr lang="ja-JP" altLang="en-US" sz="1600" b="1" u="sng" dirty="0">
                <a:latin typeface="+mn-ea"/>
              </a:rPr>
              <a:t>・再生支援協議会等と密に連携をとって</a:t>
            </a:r>
            <a:r>
              <a:rPr lang="ja-JP" altLang="en-US" sz="1600" dirty="0">
                <a:latin typeface="+mn-ea"/>
              </a:rPr>
              <a:t>進めております。</a:t>
            </a:r>
          </a:p>
        </p:txBody>
      </p:sp>
      <p:graphicFrame>
        <p:nvGraphicFramePr>
          <p:cNvPr id="2" name="表 1">
            <a:extLst>
              <a:ext uri="{FF2B5EF4-FFF2-40B4-BE49-F238E27FC236}">
                <a16:creationId xmlns:a16="http://schemas.microsoft.com/office/drawing/2014/main" id="{2D774AB2-14E5-65D6-99E9-DBA3C0021F0E}"/>
              </a:ext>
            </a:extLst>
          </p:cNvPr>
          <p:cNvGraphicFramePr>
            <a:graphicFrameLocks noGrp="1"/>
          </p:cNvGraphicFramePr>
          <p:nvPr>
            <p:extLst>
              <p:ext uri="{D42A27DB-BD31-4B8C-83A1-F6EECF244321}">
                <p14:modId xmlns:p14="http://schemas.microsoft.com/office/powerpoint/2010/main" val="2135007310"/>
              </p:ext>
            </p:extLst>
          </p:nvPr>
        </p:nvGraphicFramePr>
        <p:xfrm>
          <a:off x="342031" y="1498735"/>
          <a:ext cx="11505300" cy="5297242"/>
        </p:xfrm>
        <a:graphic>
          <a:graphicData uri="http://schemas.openxmlformats.org/drawingml/2006/table">
            <a:tbl>
              <a:tblPr firstRow="1" bandRow="1">
                <a:tableStyleId>{7DF18680-E054-41AD-8BC1-D1AEF772440D}</a:tableStyleId>
              </a:tblPr>
              <a:tblGrid>
                <a:gridCol w="453300">
                  <a:extLst>
                    <a:ext uri="{9D8B030D-6E8A-4147-A177-3AD203B41FA5}">
                      <a16:colId xmlns:a16="http://schemas.microsoft.com/office/drawing/2014/main" val="120551662"/>
                    </a:ext>
                  </a:extLst>
                </a:gridCol>
                <a:gridCol w="1836000">
                  <a:extLst>
                    <a:ext uri="{9D8B030D-6E8A-4147-A177-3AD203B41FA5}">
                      <a16:colId xmlns:a16="http://schemas.microsoft.com/office/drawing/2014/main" val="2026155122"/>
                    </a:ext>
                  </a:extLst>
                </a:gridCol>
                <a:gridCol w="792000">
                  <a:extLst>
                    <a:ext uri="{9D8B030D-6E8A-4147-A177-3AD203B41FA5}">
                      <a16:colId xmlns:a16="http://schemas.microsoft.com/office/drawing/2014/main" val="2707880059"/>
                    </a:ext>
                  </a:extLst>
                </a:gridCol>
                <a:gridCol w="792000">
                  <a:extLst>
                    <a:ext uri="{9D8B030D-6E8A-4147-A177-3AD203B41FA5}">
                      <a16:colId xmlns:a16="http://schemas.microsoft.com/office/drawing/2014/main" val="4202894459"/>
                    </a:ext>
                  </a:extLst>
                </a:gridCol>
                <a:gridCol w="792000">
                  <a:extLst>
                    <a:ext uri="{9D8B030D-6E8A-4147-A177-3AD203B41FA5}">
                      <a16:colId xmlns:a16="http://schemas.microsoft.com/office/drawing/2014/main" val="1464857896"/>
                    </a:ext>
                  </a:extLst>
                </a:gridCol>
                <a:gridCol w="1836000">
                  <a:extLst>
                    <a:ext uri="{9D8B030D-6E8A-4147-A177-3AD203B41FA5}">
                      <a16:colId xmlns:a16="http://schemas.microsoft.com/office/drawing/2014/main" val="463016578"/>
                    </a:ext>
                  </a:extLst>
                </a:gridCol>
                <a:gridCol w="792000">
                  <a:extLst>
                    <a:ext uri="{9D8B030D-6E8A-4147-A177-3AD203B41FA5}">
                      <a16:colId xmlns:a16="http://schemas.microsoft.com/office/drawing/2014/main" val="1129861858"/>
                    </a:ext>
                  </a:extLst>
                </a:gridCol>
                <a:gridCol w="792000">
                  <a:extLst>
                    <a:ext uri="{9D8B030D-6E8A-4147-A177-3AD203B41FA5}">
                      <a16:colId xmlns:a16="http://schemas.microsoft.com/office/drawing/2014/main" val="143351827"/>
                    </a:ext>
                  </a:extLst>
                </a:gridCol>
                <a:gridCol w="3420000">
                  <a:extLst>
                    <a:ext uri="{9D8B030D-6E8A-4147-A177-3AD203B41FA5}">
                      <a16:colId xmlns:a16="http://schemas.microsoft.com/office/drawing/2014/main" val="2776312866"/>
                    </a:ext>
                  </a:extLst>
                </a:gridCol>
              </a:tblGrid>
              <a:tr h="216000">
                <a:tc rowSpan="2">
                  <a:txBody>
                    <a:bodyPr/>
                    <a:lstStyle/>
                    <a:p>
                      <a:pPr algn="ctr"/>
                      <a:r>
                        <a:rPr kumimoji="1" lang="en-US" altLang="ja-JP" sz="1050" dirty="0">
                          <a:latin typeface="+mn-ea"/>
                          <a:ea typeface="+mn-ea"/>
                        </a:rPr>
                        <a:t>No</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gridSpan="4">
                  <a:txBody>
                    <a:bodyPr/>
                    <a:lstStyle/>
                    <a:p>
                      <a:pPr algn="ctr"/>
                      <a:r>
                        <a:rPr kumimoji="1" lang="ja-JP" altLang="en-US" sz="1050" dirty="0">
                          <a:latin typeface="+mn-ea"/>
                          <a:ea typeface="+mn-ea"/>
                        </a:rPr>
                        <a:t>対象会社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pPr algn="ctr"/>
                      <a:endParaRPr kumimoji="1" lang="ja-JP" altLang="en-US" sz="98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gridSpan="3">
                  <a:txBody>
                    <a:bodyPr/>
                    <a:lstStyle/>
                    <a:p>
                      <a:pPr algn="ctr"/>
                      <a:r>
                        <a:rPr kumimoji="1" lang="ja-JP" altLang="en-US" sz="1050" dirty="0">
                          <a:latin typeface="+mn-ea"/>
                          <a:ea typeface="+mn-ea"/>
                        </a:rPr>
                        <a:t>スポンサー</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rowSpan="2">
                  <a:txBody>
                    <a:bodyPr/>
                    <a:lstStyle/>
                    <a:p>
                      <a:pPr algn="ctr"/>
                      <a:r>
                        <a:rPr kumimoji="1" lang="ja-JP" altLang="en-US" sz="1050" dirty="0">
                          <a:latin typeface="+mn-ea"/>
                          <a:ea typeface="+mn-ea"/>
                        </a:rPr>
                        <a:t>スキーム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808113781"/>
                  </a:ext>
                </a:extLst>
              </a:tr>
              <a:tr h="216000">
                <a:tc vMerge="1">
                  <a:txBody>
                    <a:bodyPr/>
                    <a:lstStyle/>
                    <a:p>
                      <a:endParaRPr kumimoji="1" lang="ja-JP" altLang="en-US" dirty="0"/>
                    </a:p>
                  </a:txBody>
                  <a:tcPr/>
                </a:tc>
                <a:tc>
                  <a:txBody>
                    <a:bodyPr/>
                    <a:lstStyle/>
                    <a:p>
                      <a:pPr algn="ctr"/>
                      <a:r>
                        <a:rPr kumimoji="1" lang="ja-JP" altLang="en-US" sz="1050" dirty="0">
                          <a:solidFill>
                            <a:schemeClr val="bg1"/>
                          </a:solidFill>
                          <a:latin typeface="+mn-ea"/>
                          <a:ea typeface="+mn-ea"/>
                        </a:rPr>
                        <a:t>業種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n-ea"/>
                          <a:ea typeface="+mn-ea"/>
                        </a:rPr>
                        <a:t>エリア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n-ea"/>
                          <a:ea typeface="+mn-ea"/>
                        </a:rPr>
                        <a:t>年商</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n-ea"/>
                          <a:ea typeface="+mn-ea"/>
                        </a:rPr>
                        <a:t>負債総額</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n-ea"/>
                          <a:ea typeface="+mn-ea"/>
                        </a:rPr>
                        <a:t>業種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n-ea"/>
                          <a:ea typeface="+mn-ea"/>
                        </a:rPr>
                        <a:t>エリア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n-ea"/>
                          <a:ea typeface="+mn-ea"/>
                        </a:rPr>
                        <a:t>株式公開</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pPr algn="ctr"/>
                      <a:endParaRPr kumimoji="1" lang="ja-JP" altLang="en-US" sz="900" dirty="0">
                        <a:solidFill>
                          <a:schemeClr val="bg1"/>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2105339606"/>
                  </a:ext>
                </a:extLst>
              </a:tr>
              <a:tr h="216000">
                <a:tc>
                  <a:txBody>
                    <a:bodyPr/>
                    <a:lstStyle/>
                    <a:p>
                      <a:pPr algn="ctr"/>
                      <a:r>
                        <a:rPr kumimoji="1" lang="en-US" altLang="ja-JP" sz="1050" dirty="0">
                          <a:latin typeface="+mn-ea"/>
                          <a:ea typeface="+mn-ea"/>
                        </a:rPr>
                        <a:t>1</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テーマパーク</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熊本県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50" dirty="0">
                          <a:latin typeface="+mn-ea"/>
                          <a:ea typeface="+mn-ea"/>
                        </a:rPr>
                        <a:t>4</a:t>
                      </a:r>
                      <a:r>
                        <a:rPr kumimoji="1" lang="ja-JP" altLang="en-US" sz="1050" dirty="0">
                          <a:latin typeface="+mn-ea"/>
                          <a:ea typeface="+mn-ea"/>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50" dirty="0">
                          <a:latin typeface="+mn-ea"/>
                          <a:ea typeface="+mn-ea"/>
                        </a:rPr>
                        <a:t>8</a:t>
                      </a:r>
                      <a:r>
                        <a:rPr kumimoji="1" lang="ja-JP" altLang="en-US" sz="1050" dirty="0">
                          <a:latin typeface="+mn-ea"/>
                          <a:ea typeface="+mn-ea"/>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ホテル運営等</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REVIC</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再生支援＋</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100%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減増資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11019778"/>
                  </a:ext>
                </a:extLst>
              </a:tr>
              <a:tr h="216000">
                <a:tc>
                  <a:txBody>
                    <a:bodyPr/>
                    <a:lstStyle/>
                    <a:p>
                      <a:pPr algn="ctr"/>
                      <a:r>
                        <a:rPr kumimoji="1" lang="en-US" altLang="ja-JP" sz="1050" dirty="0">
                          <a:latin typeface="+mn-ea"/>
                          <a:ea typeface="+mn-ea"/>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アパレル小売</a:t>
                      </a:r>
                      <a:endParaRPr kumimoji="1" lang="en-US" altLang="ja-JP"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4</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8</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アパレル卸</a:t>
                      </a:r>
                      <a:endParaRPr kumimoji="1" lang="en-US" altLang="ja-JP"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REVIC</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特定支援＋会社分割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583564"/>
                  </a:ext>
                </a:extLst>
              </a:tr>
              <a:tr h="216000">
                <a:tc>
                  <a:txBody>
                    <a:bodyPr/>
                    <a:lstStyle/>
                    <a:p>
                      <a:pPr algn="ctr"/>
                      <a:r>
                        <a:rPr kumimoji="1" lang="en-US" altLang="ja-JP" sz="1050" dirty="0">
                          <a:latin typeface="+mn-ea"/>
                          <a:ea typeface="+mn-ea"/>
                        </a:rPr>
                        <a:t>3</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映像制作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endParaRPr kumimoji="1" lang="en-US" altLang="ja-JP"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ホテル運営等</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大阪府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REVIC</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特定支援＋会社分割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11168285"/>
                  </a:ext>
                </a:extLst>
              </a:tr>
              <a:tr h="216000">
                <a:tc>
                  <a:txBody>
                    <a:bodyPr/>
                    <a:lstStyle/>
                    <a:p>
                      <a:pPr algn="ctr"/>
                      <a:r>
                        <a:rPr kumimoji="1" lang="en-US" altLang="ja-JP" sz="1050" dirty="0">
                          <a:latin typeface="+mn-ea"/>
                          <a:ea typeface="+mn-ea"/>
                        </a:rPr>
                        <a:t>4</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ゴム加工製造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2</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3</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個人投資家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REVIC</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特定支援＋会社分割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90178461"/>
                  </a:ext>
                </a:extLst>
              </a:tr>
              <a:tr h="216000">
                <a:tc>
                  <a:txBody>
                    <a:bodyPr/>
                    <a:lstStyle/>
                    <a:p>
                      <a:pPr algn="ctr"/>
                      <a:r>
                        <a:rPr kumimoji="1" lang="en-US" altLang="ja-JP" sz="1050" dirty="0">
                          <a:latin typeface="+mn-ea"/>
                          <a:ea typeface="+mn-ea"/>
                        </a:rPr>
                        <a:t>5</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貸衣裳業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新潟県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6</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投資会社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REVIC</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特定支援＋会社分割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71624874"/>
                  </a:ext>
                </a:extLst>
              </a:tr>
              <a:tr h="216000">
                <a:tc>
                  <a:txBody>
                    <a:bodyPr/>
                    <a:lstStyle/>
                    <a:p>
                      <a:pPr algn="ctr"/>
                      <a:r>
                        <a:rPr kumimoji="1" lang="en-US" altLang="ja-JP" sz="1050" dirty="0">
                          <a:latin typeface="+mn-ea"/>
                          <a:ea typeface="+mn-ea"/>
                        </a:rPr>
                        <a:t>6</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日本酒製造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新潟県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2</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ケーブルテレビ等</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新潟県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REVIC</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特定支援＋会社分割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4617587"/>
                  </a:ext>
                </a:extLst>
              </a:tr>
              <a:tr h="216000">
                <a:tc>
                  <a:txBody>
                    <a:bodyPr/>
                    <a:lstStyle/>
                    <a:p>
                      <a:pPr algn="ctr"/>
                      <a:r>
                        <a:rPr kumimoji="1" lang="en-US" altLang="ja-JP" sz="1050" dirty="0">
                          <a:latin typeface="+mn-ea"/>
                          <a:ea typeface="+mn-ea"/>
                        </a:rPr>
                        <a:t>7</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金属製品卸</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8</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4</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金属製品卸</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大阪府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REVIC</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特定支援＋事業譲渡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89246082"/>
                  </a:ext>
                </a:extLst>
              </a:tr>
              <a:tr h="216000">
                <a:tc>
                  <a:txBody>
                    <a:bodyPr/>
                    <a:lstStyle/>
                    <a:p>
                      <a:pPr algn="ctr"/>
                      <a:r>
                        <a:rPr kumimoji="1" lang="en-US" altLang="ja-JP" sz="1050" dirty="0">
                          <a:latin typeface="+mn-ea"/>
                          <a:ea typeface="+mn-ea"/>
                        </a:rPr>
                        <a:t>8</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牧場運営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食肉卸販売業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REVIC</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特定支援＋事業譲渡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18007669"/>
                  </a:ext>
                </a:extLst>
              </a:tr>
              <a:tr h="216000">
                <a:tc>
                  <a:txBody>
                    <a:bodyPr/>
                    <a:lstStyle/>
                    <a:p>
                      <a:pPr algn="ctr"/>
                      <a:r>
                        <a:rPr kumimoji="1" lang="en-US" altLang="ja-JP" sz="1050" dirty="0">
                          <a:latin typeface="+mn-ea"/>
                          <a:ea typeface="+mn-ea"/>
                        </a:rPr>
                        <a:t>9</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食品卸業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30</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20</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食品卸業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特定調停＋会社分割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6229180"/>
                  </a:ext>
                </a:extLst>
              </a:tr>
              <a:tr h="216000">
                <a:tc>
                  <a:txBody>
                    <a:bodyPr/>
                    <a:lstStyle/>
                    <a:p>
                      <a:pPr algn="ctr"/>
                      <a:r>
                        <a:rPr kumimoji="1" lang="en-US" altLang="ja-JP" sz="1050" dirty="0">
                          <a:latin typeface="+mn-ea"/>
                          <a:ea typeface="+mn-ea"/>
                        </a:rPr>
                        <a:t>10</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ホテル運営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北海道</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2</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5</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ホテル運営等</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大阪府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再生支援協議会＋</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REVIC</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ファンド＋会社分割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0916019"/>
                  </a:ext>
                </a:extLst>
              </a:tr>
              <a:tr h="216000">
                <a:tc>
                  <a:txBody>
                    <a:bodyPr/>
                    <a:lstStyle/>
                    <a:p>
                      <a:pPr algn="ctr"/>
                      <a:r>
                        <a:rPr kumimoji="1" lang="en-US" altLang="ja-JP" sz="1050" dirty="0">
                          <a:latin typeface="+mn-ea"/>
                          <a:ea typeface="+mn-ea"/>
                        </a:rPr>
                        <a:t>11</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宝飾品小売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埼玉県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4</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10</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ブライダル等</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再生支援協議会＋会社分割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42496434"/>
                  </a:ext>
                </a:extLst>
              </a:tr>
              <a:tr h="216000">
                <a:tc>
                  <a:txBody>
                    <a:bodyPr/>
                    <a:lstStyle/>
                    <a:p>
                      <a:pPr algn="ctr"/>
                      <a:r>
                        <a:rPr kumimoji="1" lang="en-US" altLang="ja-JP" sz="1050" dirty="0">
                          <a:latin typeface="+mn-ea"/>
                          <a:ea typeface="+mn-ea"/>
                        </a:rPr>
                        <a:t>12</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ブライダル・レストラン経営</a:t>
                      </a:r>
                      <a:endParaRPr kumimoji="1" lang="en-US" altLang="ja-JP" sz="100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神奈川県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5</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8</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投資会社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再生支援協議会＋会社分割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20113314"/>
                  </a:ext>
                </a:extLst>
              </a:tr>
              <a:tr h="216000">
                <a:tc>
                  <a:txBody>
                    <a:bodyPr/>
                    <a:lstStyle/>
                    <a:p>
                      <a:pPr algn="ctr"/>
                      <a:r>
                        <a:rPr kumimoji="1" lang="en-US" altLang="ja-JP" sz="1050" dirty="0">
                          <a:latin typeface="+mn-ea"/>
                          <a:ea typeface="+mn-ea"/>
                        </a:rPr>
                        <a:t>13</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縫製会社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岡山県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8</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オーダースーツ製造販売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会社分割＋破産</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2743596"/>
                  </a:ext>
                </a:extLst>
              </a:tr>
              <a:tr h="216000">
                <a:tc>
                  <a:txBody>
                    <a:bodyPr/>
                    <a:lstStyle/>
                    <a:p>
                      <a:pPr algn="ctr"/>
                      <a:r>
                        <a:rPr kumimoji="1" lang="en-US" altLang="ja-JP" sz="1050" dirty="0">
                          <a:latin typeface="+mn-ea"/>
                          <a:ea typeface="+mn-ea"/>
                        </a:rPr>
                        <a:t>14</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飲食業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香川県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10</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30</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ホテル運営等</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香川県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会社分割＋破産</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4412962"/>
                  </a:ext>
                </a:extLst>
              </a:tr>
              <a:tr h="216000">
                <a:tc>
                  <a:txBody>
                    <a:bodyPr/>
                    <a:lstStyle/>
                    <a:p>
                      <a:pPr algn="ctr"/>
                      <a:r>
                        <a:rPr kumimoji="1" lang="en-US" altLang="ja-JP" sz="1050" dirty="0">
                          <a:latin typeface="+mn-ea"/>
                          <a:ea typeface="+mn-ea"/>
                        </a:rPr>
                        <a:t>15</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飲食業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2</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2</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食品スーパー</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事業譲渡＋破産</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2875492"/>
                  </a:ext>
                </a:extLst>
              </a:tr>
              <a:tr h="216000">
                <a:tc>
                  <a:txBody>
                    <a:bodyPr/>
                    <a:lstStyle/>
                    <a:p>
                      <a:pPr algn="ctr"/>
                      <a:r>
                        <a:rPr kumimoji="1" lang="en-US" altLang="ja-JP" sz="1050" dirty="0">
                          <a:latin typeface="+mn-ea"/>
                          <a:ea typeface="+mn-ea"/>
                        </a:rPr>
                        <a:t>16</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システム開発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大阪府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システム開発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事業譲渡＋破産</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46046606"/>
                  </a:ext>
                </a:extLst>
              </a:tr>
              <a:tr h="268042">
                <a:tc>
                  <a:txBody>
                    <a:bodyPr/>
                    <a:lstStyle/>
                    <a:p>
                      <a:pPr algn="ctr"/>
                      <a:r>
                        <a:rPr kumimoji="1" lang="en-US" altLang="ja-JP" sz="1050" dirty="0">
                          <a:latin typeface="+mn-ea"/>
                          <a:ea typeface="+mn-ea"/>
                        </a:rPr>
                        <a:t>17</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人材派遣業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大阪府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2</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建材卸</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大阪府</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事業譲渡＋破産</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2403875"/>
                  </a:ext>
                </a:extLst>
              </a:tr>
              <a:tr h="216000">
                <a:tc>
                  <a:txBody>
                    <a:bodyPr/>
                    <a:lstStyle/>
                    <a:p>
                      <a:pPr algn="ctr"/>
                      <a:r>
                        <a:rPr kumimoji="1" lang="en-US" altLang="ja-JP" sz="1050" dirty="0">
                          <a:latin typeface="+mn-ea"/>
                          <a:ea typeface="+mn-ea"/>
                        </a:rPr>
                        <a:t>18</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カラオケ、複合カフェ</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カラオケ運営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東京都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n-ea"/>
                          <a:ea typeface="+mn-ea"/>
                          <a:cs typeface="+mn-cs"/>
                        </a:rPr>
                        <a:t>事業譲渡＋破産</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9090727"/>
                  </a:ext>
                </a:extLst>
              </a:tr>
              <a:tr h="216000">
                <a:tc>
                  <a:txBody>
                    <a:bodyPr/>
                    <a:lstStyle/>
                    <a:p>
                      <a:pPr algn="ctr"/>
                      <a:r>
                        <a:rPr kumimoji="1" lang="en-US" altLang="ja-JP" sz="1050" dirty="0">
                          <a:latin typeface="+mn-ea"/>
                          <a:ea typeface="+mn-ea"/>
                        </a:rPr>
                        <a:t>19</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ゴルフクラブ製造販売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u="none" strike="noStrike" kern="1200" cap="none" spc="0" normalizeH="0" baseline="0" noProof="0" dirty="0">
                          <a:ln>
                            <a:noFill/>
                          </a:ln>
                          <a:solidFill>
                            <a:prstClr val="black"/>
                          </a:solidFill>
                          <a:effectLst/>
                          <a:uLnTx/>
                          <a:uFillTx/>
                          <a:latin typeface="+mn-ea"/>
                          <a:ea typeface="+mn-ea"/>
                        </a:rPr>
                        <a:t>1</a:t>
                      </a:r>
                      <a:r>
                        <a:rPr kumimoji="1" lang="ja-JP" altLang="en-US" sz="1050" b="0" u="none" strike="noStrike" kern="1200" cap="none" spc="0" normalizeH="0" baseline="0" noProof="0" dirty="0">
                          <a:ln>
                            <a:noFill/>
                          </a:ln>
                          <a:solidFill>
                            <a:prstClr val="black"/>
                          </a:solidFill>
                          <a:effectLst/>
                          <a:uLnTx/>
                          <a:uFillTx/>
                          <a:latin typeface="+mn-ea"/>
                          <a:ea typeface="+mn-ea"/>
                        </a:rPr>
                        <a:t>億</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個人投資家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latin typeface="+mn-ea"/>
                          <a:ea typeface="+mn-ea"/>
                        </a:rPr>
                        <a:t>兵庫県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事業譲渡＋破産</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44696886"/>
                  </a:ext>
                </a:extLst>
              </a:tr>
            </a:tbl>
          </a:graphicData>
        </a:graphic>
      </p:graphicFrame>
      <p:sp>
        <p:nvSpPr>
          <p:cNvPr id="5" name="スライド番号プレースホルダー 1">
            <a:extLst>
              <a:ext uri="{FF2B5EF4-FFF2-40B4-BE49-F238E27FC236}">
                <a16:creationId xmlns:a16="http://schemas.microsoft.com/office/drawing/2014/main" id="{40D2824E-C912-C395-5E5D-6F1435F12CE7}"/>
              </a:ext>
            </a:extLst>
          </p:cNvPr>
          <p:cNvSpPr>
            <a:spLocks noGrp="1"/>
          </p:cNvSpPr>
          <p:nvPr>
            <p:ph type="sldNum" sz="quarter" idx="12"/>
          </p:nvPr>
        </p:nvSpPr>
        <p:spPr>
          <a:xfrm>
            <a:off x="9448800" y="6492875"/>
            <a:ext cx="2743200" cy="365125"/>
          </a:xfrm>
        </p:spPr>
        <p:txBody>
          <a:bodyPr/>
          <a:lstStyle/>
          <a:p>
            <a:fld id="{26CC2B4A-97AC-4523-B612-441E67B50FCC}" type="slidenum">
              <a:rPr lang="ja-JP" altLang="en-US" smtClean="0"/>
              <a:pPr/>
              <a:t>28</a:t>
            </a:fld>
            <a:endParaRPr lang="ja-JP" altLang="en-US" sz="1400" dirty="0"/>
          </a:p>
        </p:txBody>
      </p:sp>
    </p:spTree>
    <p:extLst>
      <p:ext uri="{BB962C8B-B14F-4D97-AF65-F5344CB8AC3E}">
        <p14:creationId xmlns:p14="http://schemas.microsoft.com/office/powerpoint/2010/main" val="4201739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4EAB9-BA22-EF04-15C1-7CB4825822C9}"/>
            </a:ext>
          </a:extLst>
        </p:cNvPr>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8559EC3-C691-25A1-ADAF-C1E31E68199B}"/>
              </a:ext>
            </a:extLst>
          </p:cNvPr>
          <p:cNvGraphicFramePr>
            <a:graphicFrameLocks noGrp="1"/>
          </p:cNvGraphicFramePr>
          <p:nvPr>
            <p:extLst>
              <p:ext uri="{D42A27DB-BD31-4B8C-83A1-F6EECF244321}">
                <p14:modId xmlns:p14="http://schemas.microsoft.com/office/powerpoint/2010/main" val="4204787609"/>
              </p:ext>
            </p:extLst>
          </p:nvPr>
        </p:nvGraphicFramePr>
        <p:xfrm>
          <a:off x="342031" y="1021159"/>
          <a:ext cx="11505600" cy="5800162"/>
        </p:xfrm>
        <a:graphic>
          <a:graphicData uri="http://schemas.openxmlformats.org/drawingml/2006/table">
            <a:tbl>
              <a:tblPr firstRow="1" bandRow="1">
                <a:tableStyleId>{7DF18680-E054-41AD-8BC1-D1AEF772440D}</a:tableStyleId>
              </a:tblPr>
              <a:tblGrid>
                <a:gridCol w="453600">
                  <a:extLst>
                    <a:ext uri="{9D8B030D-6E8A-4147-A177-3AD203B41FA5}">
                      <a16:colId xmlns:a16="http://schemas.microsoft.com/office/drawing/2014/main" val="120551662"/>
                    </a:ext>
                  </a:extLst>
                </a:gridCol>
                <a:gridCol w="1836000">
                  <a:extLst>
                    <a:ext uri="{9D8B030D-6E8A-4147-A177-3AD203B41FA5}">
                      <a16:colId xmlns:a16="http://schemas.microsoft.com/office/drawing/2014/main" val="2026155122"/>
                    </a:ext>
                  </a:extLst>
                </a:gridCol>
                <a:gridCol w="792000">
                  <a:extLst>
                    <a:ext uri="{9D8B030D-6E8A-4147-A177-3AD203B41FA5}">
                      <a16:colId xmlns:a16="http://schemas.microsoft.com/office/drawing/2014/main" val="2707880059"/>
                    </a:ext>
                  </a:extLst>
                </a:gridCol>
                <a:gridCol w="792000">
                  <a:extLst>
                    <a:ext uri="{9D8B030D-6E8A-4147-A177-3AD203B41FA5}">
                      <a16:colId xmlns:a16="http://schemas.microsoft.com/office/drawing/2014/main" val="4202894459"/>
                    </a:ext>
                  </a:extLst>
                </a:gridCol>
                <a:gridCol w="792000">
                  <a:extLst>
                    <a:ext uri="{9D8B030D-6E8A-4147-A177-3AD203B41FA5}">
                      <a16:colId xmlns:a16="http://schemas.microsoft.com/office/drawing/2014/main" val="1748628059"/>
                    </a:ext>
                  </a:extLst>
                </a:gridCol>
                <a:gridCol w="1836000">
                  <a:extLst>
                    <a:ext uri="{9D8B030D-6E8A-4147-A177-3AD203B41FA5}">
                      <a16:colId xmlns:a16="http://schemas.microsoft.com/office/drawing/2014/main" val="463016578"/>
                    </a:ext>
                  </a:extLst>
                </a:gridCol>
                <a:gridCol w="792000">
                  <a:extLst>
                    <a:ext uri="{9D8B030D-6E8A-4147-A177-3AD203B41FA5}">
                      <a16:colId xmlns:a16="http://schemas.microsoft.com/office/drawing/2014/main" val="1129861858"/>
                    </a:ext>
                  </a:extLst>
                </a:gridCol>
                <a:gridCol w="792000">
                  <a:extLst>
                    <a:ext uri="{9D8B030D-6E8A-4147-A177-3AD203B41FA5}">
                      <a16:colId xmlns:a16="http://schemas.microsoft.com/office/drawing/2014/main" val="143351827"/>
                    </a:ext>
                  </a:extLst>
                </a:gridCol>
                <a:gridCol w="3420000">
                  <a:extLst>
                    <a:ext uri="{9D8B030D-6E8A-4147-A177-3AD203B41FA5}">
                      <a16:colId xmlns:a16="http://schemas.microsoft.com/office/drawing/2014/main" val="2776312866"/>
                    </a:ext>
                  </a:extLst>
                </a:gridCol>
              </a:tblGrid>
              <a:tr h="216000">
                <a:tc rowSpan="2">
                  <a:txBody>
                    <a:bodyPr/>
                    <a:lstStyle/>
                    <a:p>
                      <a:pPr algn="ctr"/>
                      <a:r>
                        <a:rPr kumimoji="1" lang="en-US" altLang="ja-JP" sz="1050" dirty="0">
                          <a:latin typeface="+mn-ea"/>
                          <a:ea typeface="+mn-ea"/>
                        </a:rPr>
                        <a:t>No</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gridSpan="4">
                  <a:txBody>
                    <a:bodyPr/>
                    <a:lstStyle/>
                    <a:p>
                      <a:pPr algn="ctr"/>
                      <a:r>
                        <a:rPr kumimoji="1" lang="ja-JP" altLang="en-US" sz="1050" dirty="0">
                          <a:latin typeface="+mn-ea"/>
                          <a:ea typeface="+mn-ea"/>
                        </a:rPr>
                        <a:t>対象会社</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pPr algn="ctr"/>
                      <a:endParaRPr kumimoji="1" lang="ja-JP" altLang="en-US" sz="98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gridSpan="3">
                  <a:txBody>
                    <a:bodyPr/>
                    <a:lstStyle/>
                    <a:p>
                      <a:pPr algn="ctr"/>
                      <a:r>
                        <a:rPr kumimoji="1" lang="ja-JP" altLang="en-US" sz="1050" dirty="0">
                          <a:latin typeface="+mn-ea"/>
                          <a:ea typeface="+mn-ea"/>
                        </a:rPr>
                        <a:t>スポンサー</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rowSpan="2">
                  <a:txBody>
                    <a:bodyPr/>
                    <a:lstStyle/>
                    <a:p>
                      <a:pPr algn="ctr"/>
                      <a:r>
                        <a:rPr kumimoji="1" lang="ja-JP" altLang="en-US" sz="1050" dirty="0">
                          <a:latin typeface="+mn-ea"/>
                          <a:ea typeface="+mn-ea"/>
                        </a:rPr>
                        <a:t>スキーム</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808113781"/>
                  </a:ext>
                </a:extLst>
              </a:tr>
              <a:tr h="216000">
                <a:tc vMerge="1">
                  <a:txBody>
                    <a:bodyPr/>
                    <a:lstStyle/>
                    <a:p>
                      <a:endParaRPr kumimoji="1" lang="ja-JP" altLang="en-US" dirty="0"/>
                    </a:p>
                  </a:txBody>
                  <a:tcPr/>
                </a:tc>
                <a:tc>
                  <a:txBody>
                    <a:bodyPr/>
                    <a:lstStyle/>
                    <a:p>
                      <a:pPr algn="ctr"/>
                      <a:r>
                        <a:rPr kumimoji="1" lang="ja-JP" altLang="en-US" sz="1050" dirty="0">
                          <a:solidFill>
                            <a:schemeClr val="bg1"/>
                          </a:solidFill>
                          <a:latin typeface="+mn-ea"/>
                          <a:ea typeface="+mn-ea"/>
                        </a:rPr>
                        <a:t>業種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n-ea"/>
                          <a:ea typeface="+mn-ea"/>
                        </a:rPr>
                        <a:t>エリア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n-ea"/>
                          <a:ea typeface="+mn-ea"/>
                        </a:rPr>
                        <a:t>年商</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n-ea"/>
                          <a:ea typeface="+mn-ea"/>
                        </a:rPr>
                        <a:t>負債総額</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n-ea"/>
                          <a:ea typeface="+mn-ea"/>
                        </a:rPr>
                        <a:t>業種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n-ea"/>
                          <a:ea typeface="+mn-ea"/>
                        </a:rPr>
                        <a:t>エリア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kumimoji="1" lang="ja-JP" altLang="en-US" sz="1050" dirty="0">
                          <a:solidFill>
                            <a:schemeClr val="bg1"/>
                          </a:solidFill>
                          <a:latin typeface="+mn-ea"/>
                          <a:ea typeface="+mn-ea"/>
                        </a:rPr>
                        <a:t>株式公開</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pPr algn="ctr"/>
                      <a:endParaRPr kumimoji="1" lang="ja-JP" altLang="en-US" sz="900" dirty="0">
                        <a:solidFill>
                          <a:schemeClr val="bg1"/>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2105339606"/>
                  </a:ext>
                </a:extLst>
              </a:tr>
              <a:tr h="216000">
                <a:tc>
                  <a:txBody>
                    <a:bodyPr/>
                    <a:lstStyle/>
                    <a:p>
                      <a:pPr algn="ctr"/>
                      <a:r>
                        <a:rPr kumimoji="1" lang="en-US" altLang="ja-JP" sz="1050" dirty="0">
                          <a:latin typeface="+mn-ea"/>
                          <a:ea typeface="+mn-ea"/>
                        </a:rPr>
                        <a:t>20</a:t>
                      </a:r>
                      <a:endParaRPr kumimoji="1" lang="ja-JP" altLang="en-US" sz="1050" dirty="0">
                        <a:latin typeface="+mn-ea"/>
                        <a:ea typeface="+mn-ea"/>
                      </a:endParaRPr>
                    </a:p>
                  </a:txBody>
                  <a:tcPr>
                    <a:lnT w="12700" cap="flat" cmpd="sng" algn="ctr">
                      <a:solidFill>
                        <a:schemeClr val="bg1"/>
                      </a:solidFill>
                      <a:prstDash val="solid"/>
                      <a:round/>
                      <a:headEnd type="none" w="med" len="med"/>
                      <a:tailEnd type="none" w="med" len="med"/>
                    </a:lnT>
                  </a:tcPr>
                </a:tc>
                <a:tc>
                  <a:txBody>
                    <a:bodyPr/>
                    <a:lstStyle/>
                    <a:p>
                      <a:r>
                        <a:rPr kumimoji="1" lang="ja-JP" altLang="en-US" sz="1050" dirty="0">
                          <a:latin typeface="+mn-ea"/>
                          <a:ea typeface="+mn-ea"/>
                        </a:rPr>
                        <a:t>ホテル運営</a:t>
                      </a:r>
                    </a:p>
                  </a:txBody>
                  <a:tcPr>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香川県</a:t>
                      </a:r>
                    </a:p>
                  </a:txBody>
                  <a:tcPr>
                    <a:lnT w="12700" cap="flat" cmpd="sng" algn="ctr">
                      <a:solidFill>
                        <a:schemeClr val="bg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T w="12700" cap="flat" cmpd="sng" algn="ctr">
                      <a:solidFill>
                        <a:schemeClr val="bg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30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ホテル運営等</a:t>
                      </a:r>
                    </a:p>
                  </a:txBody>
                  <a:tcPr>
                    <a:lnT w="12700" cap="flat" cmpd="sng" algn="ctr">
                      <a:solidFill>
                        <a:schemeClr val="bg1"/>
                      </a:solidFill>
                      <a:prstDash val="solid"/>
                      <a:round/>
                      <a:headEnd type="none" w="med" len="med"/>
                      <a:tailEnd type="none" w="med" len="med"/>
                    </a:lnT>
                  </a:tcPr>
                </a:tc>
                <a:tc>
                  <a:txBody>
                    <a:bodyPr/>
                    <a:lstStyle/>
                    <a:p>
                      <a:r>
                        <a:rPr kumimoji="1" lang="ja-JP" altLang="en-US" sz="1050" dirty="0">
                          <a:latin typeface="+mn-ea"/>
                          <a:ea typeface="+mn-ea"/>
                        </a:rPr>
                        <a:t>大阪府</a:t>
                      </a:r>
                    </a:p>
                  </a:txBody>
                  <a:tcPr>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p>
                  </a:txBody>
                  <a:tcPr>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事業譲渡＋破産</a:t>
                      </a: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83045184"/>
                  </a:ext>
                </a:extLst>
              </a:tr>
              <a:tr h="216000">
                <a:tc>
                  <a:txBody>
                    <a:bodyPr/>
                    <a:lstStyle/>
                    <a:p>
                      <a:pPr algn="ctr"/>
                      <a:r>
                        <a:rPr kumimoji="1" lang="en-US" altLang="ja-JP" sz="1050" dirty="0">
                          <a:latin typeface="+mn-ea"/>
                          <a:ea typeface="+mn-ea"/>
                        </a:rPr>
                        <a:t>21</a:t>
                      </a:r>
                      <a:endParaRPr kumimoji="1" lang="ja-JP" altLang="en-US" sz="1050" dirty="0">
                        <a:latin typeface="+mn-ea"/>
                        <a:ea typeface="+mn-ea"/>
                      </a:endParaRPr>
                    </a:p>
                  </a:txBody>
                  <a:tcPr/>
                </a:tc>
                <a:tc>
                  <a:txBody>
                    <a:bodyPr/>
                    <a:lstStyle/>
                    <a:p>
                      <a:r>
                        <a:rPr lang="ja-JP" altLang="en-US" sz="1050" b="0" i="0" u="none" strike="noStrike" baseline="0" dirty="0">
                          <a:latin typeface="+mn-ea"/>
                          <a:ea typeface="+mn-ea"/>
                        </a:rPr>
                        <a:t>コンクリート製造 </a:t>
                      </a:r>
                      <a:endParaRPr kumimoji="1" lang="en-US" altLang="ja-JP"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baseline="0" dirty="0">
                          <a:latin typeface="+mn-ea"/>
                          <a:ea typeface="+mn-ea"/>
                        </a:rPr>
                        <a:t>山梨県</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tc>
                <a:tc>
                  <a:txBody>
                    <a:bodyPr/>
                    <a:lstStyle/>
                    <a:p>
                      <a:pPr algn="r"/>
                      <a:r>
                        <a:rPr kumimoji="1" lang="en-US" altLang="ja-JP" sz="1050" dirty="0">
                          <a:latin typeface="+mn-ea"/>
                          <a:ea typeface="+mn-ea"/>
                        </a:rPr>
                        <a:t>1</a:t>
                      </a:r>
                      <a:r>
                        <a:rPr kumimoji="1" lang="ja-JP" altLang="en-US" sz="1050" dirty="0">
                          <a:latin typeface="+mn-ea"/>
                          <a:ea typeface="+mn-ea"/>
                        </a:rPr>
                        <a:t>億</a:t>
                      </a:r>
                    </a:p>
                  </a:txBody>
                  <a:tcPr/>
                </a:tc>
                <a:tc>
                  <a:txBody>
                    <a:bodyPr/>
                    <a:lstStyle/>
                    <a:p>
                      <a:pPr algn="r"/>
                      <a:r>
                        <a:rPr kumimoji="1" lang="en-US" altLang="ja-JP" sz="1050" dirty="0">
                          <a:latin typeface="+mn-ea"/>
                          <a:ea typeface="+mn-ea"/>
                        </a:rPr>
                        <a:t>2</a:t>
                      </a:r>
                      <a:r>
                        <a:rPr kumimoji="1" lang="ja-JP" altLang="en-US" sz="1050" dirty="0">
                          <a:latin typeface="+mn-ea"/>
                          <a:ea typeface="+mn-ea"/>
                        </a:rPr>
                        <a:t>億</a:t>
                      </a:r>
                    </a:p>
                  </a:txBody>
                  <a:tcPr/>
                </a:tc>
                <a:tc>
                  <a:txBody>
                    <a:bodyPr/>
                    <a:lstStyle/>
                    <a:p>
                      <a:r>
                        <a:rPr kumimoji="1" lang="ja-JP" altLang="en-US" sz="1050" dirty="0">
                          <a:latin typeface="+mn-ea"/>
                          <a:ea typeface="+mn-ea"/>
                        </a:rPr>
                        <a:t>個人投資家</a:t>
                      </a:r>
                    </a:p>
                  </a:txBody>
                  <a:tcPr/>
                </a:tc>
                <a:tc>
                  <a:txBody>
                    <a:bodyPr/>
                    <a:lstStyle/>
                    <a:p>
                      <a:r>
                        <a:rPr kumimoji="1" lang="ja-JP" altLang="en-US" sz="1050" dirty="0">
                          <a:latin typeface="+mn-ea"/>
                          <a:ea typeface="+mn-ea"/>
                        </a:rPr>
                        <a:t>東京都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事業譲渡＋破産</a:t>
                      </a:r>
                    </a:p>
                  </a:txBody>
                  <a:tcPr/>
                </a:tc>
                <a:extLst>
                  <a:ext uri="{0D108BD9-81ED-4DB2-BD59-A6C34878D82A}">
                    <a16:rowId xmlns:a16="http://schemas.microsoft.com/office/drawing/2014/main" val="1611019778"/>
                  </a:ext>
                </a:extLst>
              </a:tr>
              <a:tr h="216000">
                <a:tc>
                  <a:txBody>
                    <a:bodyPr/>
                    <a:lstStyle/>
                    <a:p>
                      <a:pPr algn="ctr"/>
                      <a:r>
                        <a:rPr kumimoji="1" lang="en-US" altLang="ja-JP" sz="1050" dirty="0">
                          <a:latin typeface="+mn-ea"/>
                          <a:ea typeface="+mn-ea"/>
                        </a:rPr>
                        <a:t>22</a:t>
                      </a:r>
                    </a:p>
                  </a:txBody>
                  <a:tcPr/>
                </a:tc>
                <a:tc>
                  <a:txBody>
                    <a:bodyPr/>
                    <a:lstStyle/>
                    <a:p>
                      <a:r>
                        <a:rPr kumimoji="1" lang="ja-JP" altLang="en-US" sz="1050" dirty="0">
                          <a:latin typeface="+mn-ea"/>
                          <a:ea typeface="+mn-ea"/>
                        </a:rPr>
                        <a:t>ガラス製造販売</a:t>
                      </a:r>
                      <a:endParaRPr kumimoji="1" lang="en-US" altLang="ja-JP"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福島県</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8</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5</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r>
                        <a:rPr kumimoji="1" lang="ja-JP" altLang="en-US" sz="1050" dirty="0">
                          <a:latin typeface="+mn-ea"/>
                          <a:ea typeface="+mn-ea"/>
                        </a:rPr>
                        <a:t>投資会社</a:t>
                      </a:r>
                      <a:endParaRPr kumimoji="1" lang="en-US" altLang="ja-JP" sz="1050" dirty="0">
                        <a:latin typeface="+mn-ea"/>
                        <a:ea typeface="+mn-ea"/>
                      </a:endParaRPr>
                    </a:p>
                  </a:txBody>
                  <a:tcPr/>
                </a:tc>
                <a:tc>
                  <a:txBody>
                    <a:bodyPr/>
                    <a:lstStyle/>
                    <a:p>
                      <a:r>
                        <a:rPr kumimoji="1" lang="ja-JP" altLang="en-US" sz="1050" dirty="0">
                          <a:latin typeface="+mn-ea"/>
                          <a:ea typeface="+mn-ea"/>
                        </a:rPr>
                        <a:t>東京都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n-ea"/>
                          <a:ea typeface="+mn-ea"/>
                          <a:cs typeface="+mn-cs"/>
                        </a:rPr>
                        <a:t>事業譲渡＋破産</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tc>
                <a:extLst>
                  <a:ext uri="{0D108BD9-81ED-4DB2-BD59-A6C34878D82A}">
                    <a16:rowId xmlns:a16="http://schemas.microsoft.com/office/drawing/2014/main" val="335583564"/>
                  </a:ext>
                </a:extLst>
              </a:tr>
              <a:tr h="216000">
                <a:tc>
                  <a:txBody>
                    <a:bodyPr/>
                    <a:lstStyle/>
                    <a:p>
                      <a:pPr algn="ctr"/>
                      <a:r>
                        <a:rPr kumimoji="1" lang="en-US" altLang="ja-JP" sz="1050" dirty="0">
                          <a:latin typeface="+mn-ea"/>
                          <a:ea typeface="+mn-ea"/>
                        </a:rPr>
                        <a:t>23</a:t>
                      </a:r>
                      <a:endParaRPr kumimoji="1" lang="ja-JP" altLang="en-US" sz="1050" dirty="0">
                        <a:latin typeface="+mn-ea"/>
                        <a:ea typeface="+mn-ea"/>
                      </a:endParaRPr>
                    </a:p>
                  </a:txBody>
                  <a:tcPr/>
                </a:tc>
                <a:tc>
                  <a:txBody>
                    <a:bodyPr/>
                    <a:lstStyle/>
                    <a:p>
                      <a:r>
                        <a:rPr kumimoji="1" lang="ja-JP" altLang="en-US" sz="1050" dirty="0">
                          <a:latin typeface="+mn-ea"/>
                          <a:ea typeface="+mn-ea"/>
                        </a:rPr>
                        <a:t>アパレル小売</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福岡県</a:t>
                      </a:r>
                    </a:p>
                  </a:txBody>
                  <a:tcPr/>
                </a:tc>
                <a:tc>
                  <a:txBody>
                    <a:bodyPr/>
                    <a:lstStyle/>
                    <a:p>
                      <a:pPr algn="r"/>
                      <a:r>
                        <a:rPr kumimoji="1" lang="en-US" altLang="ja-JP" sz="1050" dirty="0">
                          <a:latin typeface="+mn-ea"/>
                          <a:ea typeface="+mn-ea"/>
                        </a:rPr>
                        <a:t>1</a:t>
                      </a:r>
                      <a:r>
                        <a:rPr kumimoji="1" lang="ja-JP" altLang="en-US" sz="1050" dirty="0">
                          <a:latin typeface="+mn-ea"/>
                          <a:ea typeface="+mn-ea"/>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r>
                        <a:rPr kumimoji="1" lang="ja-JP" altLang="en-US" sz="1050" dirty="0">
                          <a:latin typeface="+mn-ea"/>
                          <a:ea typeface="+mn-ea"/>
                        </a:rPr>
                        <a:t>飲食業</a:t>
                      </a:r>
                    </a:p>
                  </a:txBody>
                  <a:tcPr/>
                </a:tc>
                <a:tc>
                  <a:txBody>
                    <a:bodyPr/>
                    <a:lstStyle/>
                    <a:p>
                      <a:r>
                        <a:rPr kumimoji="1" lang="ja-JP" altLang="en-US" sz="1050" dirty="0">
                          <a:latin typeface="+mn-ea"/>
                          <a:ea typeface="+mn-ea"/>
                        </a:rPr>
                        <a:t>福岡県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n-ea"/>
                          <a:ea typeface="+mn-ea"/>
                          <a:cs typeface="+mn-cs"/>
                        </a:rPr>
                        <a:t>事業譲渡＋破産</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tc>
                <a:extLst>
                  <a:ext uri="{0D108BD9-81ED-4DB2-BD59-A6C34878D82A}">
                    <a16:rowId xmlns:a16="http://schemas.microsoft.com/office/drawing/2014/main" val="3811168285"/>
                  </a:ext>
                </a:extLst>
              </a:tr>
              <a:tr h="216000">
                <a:tc>
                  <a:txBody>
                    <a:bodyPr/>
                    <a:lstStyle/>
                    <a:p>
                      <a:pPr algn="ctr"/>
                      <a:r>
                        <a:rPr kumimoji="1" lang="en-US" altLang="ja-JP" sz="1050" dirty="0">
                          <a:latin typeface="+mn-ea"/>
                          <a:ea typeface="+mn-ea"/>
                        </a:rPr>
                        <a:t>24</a:t>
                      </a:r>
                      <a:endParaRPr kumimoji="1" lang="ja-JP" altLang="en-US" sz="1050" dirty="0">
                        <a:latin typeface="+mn-ea"/>
                        <a:ea typeface="+mn-ea"/>
                      </a:endParaRPr>
                    </a:p>
                  </a:txBody>
                  <a:tcPr/>
                </a:tc>
                <a:tc>
                  <a:txBody>
                    <a:bodyPr/>
                    <a:lstStyle/>
                    <a:p>
                      <a:r>
                        <a:rPr kumimoji="1" lang="ja-JP" altLang="en-US" sz="1050" dirty="0">
                          <a:latin typeface="+mn-ea"/>
                          <a:ea typeface="+mn-ea"/>
                        </a:rPr>
                        <a:t>電子部品加工業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神奈川県</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4</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r>
                        <a:rPr kumimoji="1" lang="ja-JP" altLang="en-US" sz="1050" dirty="0">
                          <a:latin typeface="+mn-ea"/>
                          <a:ea typeface="+mn-ea"/>
                        </a:rPr>
                        <a:t>投資会社</a:t>
                      </a:r>
                    </a:p>
                  </a:txBody>
                  <a:tcPr/>
                </a:tc>
                <a:tc>
                  <a:txBody>
                    <a:bodyPr/>
                    <a:lstStyle/>
                    <a:p>
                      <a:r>
                        <a:rPr kumimoji="1" lang="ja-JP" altLang="en-US" sz="1050" dirty="0">
                          <a:latin typeface="+mn-ea"/>
                          <a:ea typeface="+mn-ea"/>
                        </a:rPr>
                        <a:t>東京都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n-ea"/>
                          <a:ea typeface="+mn-ea"/>
                          <a:cs typeface="+mn-cs"/>
                        </a:rPr>
                        <a:t>非上場</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事業譲渡＋破産</a:t>
                      </a:r>
                    </a:p>
                  </a:txBody>
                  <a:tcPr/>
                </a:tc>
                <a:extLst>
                  <a:ext uri="{0D108BD9-81ED-4DB2-BD59-A6C34878D82A}">
                    <a16:rowId xmlns:a16="http://schemas.microsoft.com/office/drawing/2014/main" val="3090178461"/>
                  </a:ext>
                </a:extLst>
              </a:tr>
              <a:tr h="216000">
                <a:tc>
                  <a:txBody>
                    <a:bodyPr/>
                    <a:lstStyle/>
                    <a:p>
                      <a:pPr algn="ctr"/>
                      <a:r>
                        <a:rPr kumimoji="1" lang="en-US" altLang="ja-JP" sz="1050" dirty="0">
                          <a:latin typeface="+mn-ea"/>
                          <a:ea typeface="+mn-ea"/>
                        </a:rPr>
                        <a:t>25</a:t>
                      </a:r>
                      <a:endParaRPr kumimoji="1" lang="ja-JP" altLang="en-US" sz="1050" dirty="0">
                        <a:latin typeface="+mn-ea"/>
                        <a:ea typeface="+mn-ea"/>
                      </a:endParaRPr>
                    </a:p>
                  </a:txBody>
                  <a:tcPr/>
                </a:tc>
                <a:tc>
                  <a:txBody>
                    <a:bodyPr/>
                    <a:lstStyle/>
                    <a:p>
                      <a:r>
                        <a:rPr kumimoji="1" lang="ja-JP" altLang="en-US" sz="1050" dirty="0">
                          <a:latin typeface="+mn-ea"/>
                          <a:ea typeface="+mn-ea"/>
                        </a:rPr>
                        <a:t>食品製造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宮城県</a:t>
                      </a:r>
                    </a:p>
                  </a:txBody>
                  <a:tcPr/>
                </a:tc>
                <a:tc>
                  <a:txBody>
                    <a:bodyPr/>
                    <a:lstStyle/>
                    <a:p>
                      <a:pPr algn="r"/>
                      <a:r>
                        <a:rPr kumimoji="1" lang="en-US" altLang="ja-JP" sz="1050" dirty="0">
                          <a:latin typeface="+mn-ea"/>
                          <a:ea typeface="+mn-ea"/>
                        </a:rPr>
                        <a:t>4</a:t>
                      </a:r>
                      <a:r>
                        <a:rPr kumimoji="1" lang="ja-JP" altLang="en-US" sz="1050" dirty="0">
                          <a:latin typeface="+mn-ea"/>
                          <a:ea typeface="+mn-ea"/>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食品加工卸</a:t>
                      </a:r>
                    </a:p>
                  </a:txBody>
                  <a:tcPr/>
                </a:tc>
                <a:tc>
                  <a:txBody>
                    <a:bodyPr/>
                    <a:lstStyle/>
                    <a:p>
                      <a:r>
                        <a:rPr kumimoji="1" lang="ja-JP" altLang="en-US" sz="1050" dirty="0">
                          <a:latin typeface="+mn-ea"/>
                          <a:ea typeface="+mn-ea"/>
                        </a:rPr>
                        <a:t>東京都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不動産譲渡＋破産</a:t>
                      </a:r>
                    </a:p>
                  </a:txBody>
                  <a:tcPr/>
                </a:tc>
                <a:extLst>
                  <a:ext uri="{0D108BD9-81ED-4DB2-BD59-A6C34878D82A}">
                    <a16:rowId xmlns:a16="http://schemas.microsoft.com/office/drawing/2014/main" val="3171624874"/>
                  </a:ext>
                </a:extLst>
              </a:tr>
              <a:tr h="216000">
                <a:tc>
                  <a:txBody>
                    <a:bodyPr/>
                    <a:lstStyle/>
                    <a:p>
                      <a:pPr algn="ctr"/>
                      <a:r>
                        <a:rPr kumimoji="1" lang="en-US" altLang="ja-JP" sz="1050" dirty="0">
                          <a:latin typeface="+mn-ea"/>
                          <a:ea typeface="+mn-ea"/>
                        </a:rPr>
                        <a:t>26</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ホテル運営</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北海道</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投資会社</a:t>
                      </a:r>
                    </a:p>
                  </a:txBody>
                  <a:tcPr/>
                </a:tc>
                <a:tc>
                  <a:txBody>
                    <a:bodyPr/>
                    <a:lstStyle/>
                    <a:p>
                      <a:r>
                        <a:rPr kumimoji="1" lang="ja-JP" altLang="en-US" sz="1050" dirty="0">
                          <a:latin typeface="+mn-ea"/>
                          <a:ea typeface="+mn-ea"/>
                        </a:rPr>
                        <a:t>大阪府</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民事再生＋計画外会社分割</a:t>
                      </a:r>
                    </a:p>
                  </a:txBody>
                  <a:tcPr/>
                </a:tc>
                <a:extLst>
                  <a:ext uri="{0D108BD9-81ED-4DB2-BD59-A6C34878D82A}">
                    <a16:rowId xmlns:a16="http://schemas.microsoft.com/office/drawing/2014/main" val="2694617587"/>
                  </a:ext>
                </a:extLst>
              </a:tr>
              <a:tr h="216000">
                <a:tc>
                  <a:txBody>
                    <a:bodyPr/>
                    <a:lstStyle/>
                    <a:p>
                      <a:pPr algn="ctr"/>
                      <a:r>
                        <a:rPr kumimoji="1" lang="en-US" altLang="ja-JP" sz="1050" dirty="0">
                          <a:latin typeface="+mn-ea"/>
                          <a:ea typeface="+mn-ea"/>
                        </a:rPr>
                        <a:t>27</a:t>
                      </a:r>
                      <a:endParaRPr kumimoji="1" lang="ja-JP" altLang="en-US" sz="1050" dirty="0">
                        <a:latin typeface="+mn-ea"/>
                        <a:ea typeface="+mn-ea"/>
                      </a:endParaRPr>
                    </a:p>
                  </a:txBody>
                  <a:tcPr/>
                </a:tc>
                <a:tc>
                  <a:txBody>
                    <a:bodyPr/>
                    <a:lstStyle/>
                    <a:p>
                      <a:r>
                        <a:rPr kumimoji="1" lang="ja-JP" altLang="en-US" sz="1050" dirty="0">
                          <a:latin typeface="+mn-ea"/>
                          <a:ea typeface="+mn-ea"/>
                        </a:rPr>
                        <a:t>補修工事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tc>
                <a:tc>
                  <a:txBody>
                    <a:bodyPr/>
                    <a:lstStyle/>
                    <a:p>
                      <a:pPr algn="r"/>
                      <a:r>
                        <a:rPr kumimoji="1" lang="en-US" altLang="ja-JP" sz="1050" dirty="0">
                          <a:latin typeface="+mn-ea"/>
                          <a:ea typeface="+mn-ea"/>
                        </a:rPr>
                        <a:t>20</a:t>
                      </a:r>
                      <a:r>
                        <a:rPr kumimoji="1" lang="ja-JP" altLang="en-US" sz="1050" dirty="0">
                          <a:latin typeface="+mn-ea"/>
                          <a:ea typeface="+mn-ea"/>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9</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r>
                        <a:rPr kumimoji="1" lang="ja-JP" altLang="en-US" sz="1050" dirty="0">
                          <a:latin typeface="+mn-ea"/>
                          <a:ea typeface="+mn-ea"/>
                        </a:rPr>
                        <a:t>生活救急サービス</a:t>
                      </a:r>
                    </a:p>
                  </a:txBody>
                  <a:tcPr/>
                </a:tc>
                <a:tc>
                  <a:txBody>
                    <a:bodyPr/>
                    <a:lstStyle/>
                    <a:p>
                      <a:r>
                        <a:rPr kumimoji="1" lang="ja-JP" altLang="en-US" sz="1050" dirty="0">
                          <a:latin typeface="+mn-ea"/>
                          <a:ea typeface="+mn-ea"/>
                        </a:rPr>
                        <a:t>東京都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民事再生＋計画外事業譲渡</a:t>
                      </a:r>
                    </a:p>
                  </a:txBody>
                  <a:tcPr/>
                </a:tc>
                <a:extLst>
                  <a:ext uri="{0D108BD9-81ED-4DB2-BD59-A6C34878D82A}">
                    <a16:rowId xmlns:a16="http://schemas.microsoft.com/office/drawing/2014/main" val="2489246082"/>
                  </a:ext>
                </a:extLst>
              </a:tr>
              <a:tr h="216000">
                <a:tc>
                  <a:txBody>
                    <a:bodyPr/>
                    <a:lstStyle/>
                    <a:p>
                      <a:pPr algn="ctr"/>
                      <a:r>
                        <a:rPr kumimoji="1" lang="en-US" altLang="ja-JP" sz="1050" dirty="0">
                          <a:latin typeface="+mn-ea"/>
                          <a:ea typeface="+mn-ea"/>
                        </a:rPr>
                        <a:t>28</a:t>
                      </a:r>
                      <a:endParaRPr kumimoji="1" lang="ja-JP" altLang="en-US" sz="1050" dirty="0">
                        <a:latin typeface="+mn-ea"/>
                        <a:ea typeface="+mn-ea"/>
                      </a:endParaRPr>
                    </a:p>
                  </a:txBody>
                  <a:tcPr/>
                </a:tc>
                <a:tc>
                  <a:txBody>
                    <a:bodyPr/>
                    <a:lstStyle/>
                    <a:p>
                      <a:r>
                        <a:rPr kumimoji="1" lang="ja-JP" altLang="en-US" sz="1050" dirty="0">
                          <a:latin typeface="+mn-ea"/>
                          <a:ea typeface="+mn-ea"/>
                        </a:rPr>
                        <a:t>建設業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8</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5</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r>
                        <a:rPr kumimoji="1" lang="ja-JP" altLang="en-US" sz="1050" dirty="0">
                          <a:latin typeface="+mn-ea"/>
                          <a:ea typeface="+mn-ea"/>
                        </a:rPr>
                        <a:t>地盤調査会社</a:t>
                      </a:r>
                    </a:p>
                  </a:txBody>
                  <a:tcPr/>
                </a:tc>
                <a:tc>
                  <a:txBody>
                    <a:bodyPr/>
                    <a:lstStyle/>
                    <a:p>
                      <a:r>
                        <a:rPr kumimoji="1" lang="ja-JP" altLang="en-US" sz="1050" dirty="0">
                          <a:latin typeface="+mn-ea"/>
                          <a:ea typeface="+mn-ea"/>
                        </a:rPr>
                        <a:t>東京都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民事再生＋計画外事業譲渡</a:t>
                      </a:r>
                    </a:p>
                  </a:txBody>
                  <a:tcPr/>
                </a:tc>
                <a:extLst>
                  <a:ext uri="{0D108BD9-81ED-4DB2-BD59-A6C34878D82A}">
                    <a16:rowId xmlns:a16="http://schemas.microsoft.com/office/drawing/2014/main" val="1918007669"/>
                  </a:ext>
                </a:extLst>
              </a:tr>
              <a:tr h="216000">
                <a:tc>
                  <a:txBody>
                    <a:bodyPr/>
                    <a:lstStyle/>
                    <a:p>
                      <a:pPr algn="ctr"/>
                      <a:r>
                        <a:rPr kumimoji="1" lang="en-US" altLang="ja-JP" sz="1050" dirty="0">
                          <a:latin typeface="+mn-ea"/>
                          <a:ea typeface="+mn-ea"/>
                        </a:rPr>
                        <a:t>29</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食品製造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愛媛県</a:t>
                      </a:r>
                    </a:p>
                  </a:txBody>
                  <a:tcPr/>
                </a:tc>
                <a:tc>
                  <a:txBody>
                    <a:bodyPr/>
                    <a:lstStyle/>
                    <a:p>
                      <a:pPr algn="r"/>
                      <a:r>
                        <a:rPr kumimoji="1" lang="en-US" altLang="ja-JP" sz="1050" dirty="0">
                          <a:latin typeface="+mn-ea"/>
                          <a:ea typeface="+mn-ea"/>
                        </a:rPr>
                        <a:t>4</a:t>
                      </a:r>
                      <a:r>
                        <a:rPr kumimoji="1" lang="ja-JP" altLang="en-US" sz="1050" dirty="0">
                          <a:latin typeface="+mn-ea"/>
                          <a:ea typeface="+mn-ea"/>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8</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r>
                        <a:rPr kumimoji="1" lang="ja-JP" altLang="en-US" sz="1050" dirty="0">
                          <a:latin typeface="+mn-ea"/>
                          <a:ea typeface="+mn-ea"/>
                        </a:rPr>
                        <a:t>食品製造販売</a:t>
                      </a:r>
                    </a:p>
                  </a:txBody>
                  <a:tcPr/>
                </a:tc>
                <a:tc>
                  <a:txBody>
                    <a:bodyPr/>
                    <a:lstStyle/>
                    <a:p>
                      <a:r>
                        <a:rPr kumimoji="1" lang="ja-JP" altLang="en-US" sz="1050" dirty="0">
                          <a:latin typeface="+mn-ea"/>
                          <a:ea typeface="+mn-ea"/>
                        </a:rPr>
                        <a:t>兵庫県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民事再生＋事業譲渡</a:t>
                      </a:r>
                    </a:p>
                  </a:txBody>
                  <a:tcPr/>
                </a:tc>
                <a:extLst>
                  <a:ext uri="{0D108BD9-81ED-4DB2-BD59-A6C34878D82A}">
                    <a16:rowId xmlns:a16="http://schemas.microsoft.com/office/drawing/2014/main" val="76229180"/>
                  </a:ext>
                </a:extLst>
              </a:tr>
              <a:tr h="216000">
                <a:tc>
                  <a:txBody>
                    <a:bodyPr/>
                    <a:lstStyle/>
                    <a:p>
                      <a:pPr algn="ctr"/>
                      <a:r>
                        <a:rPr kumimoji="1" lang="en-US" altLang="ja-JP" sz="1050" dirty="0">
                          <a:latin typeface="+mn-ea"/>
                          <a:ea typeface="+mn-ea"/>
                        </a:rPr>
                        <a:t>30</a:t>
                      </a:r>
                      <a:endParaRPr kumimoji="1" lang="ja-JP" altLang="en-US" sz="1050" dirty="0">
                        <a:latin typeface="+mn-ea"/>
                        <a:ea typeface="+mn-ea"/>
                      </a:endParaRPr>
                    </a:p>
                  </a:txBody>
                  <a:tcPr/>
                </a:tc>
                <a:tc>
                  <a:txBody>
                    <a:bodyPr/>
                    <a:lstStyle/>
                    <a:p>
                      <a:r>
                        <a:rPr kumimoji="1" lang="ja-JP" altLang="en-US" sz="1050" dirty="0">
                          <a:latin typeface="+mn-ea"/>
                          <a:ea typeface="+mn-ea"/>
                        </a:rPr>
                        <a:t>チケット販売業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大阪府</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200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30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r>
                        <a:rPr kumimoji="1" lang="ja-JP" altLang="en-US" sz="1050" dirty="0">
                          <a:latin typeface="+mn-ea"/>
                          <a:ea typeface="+mn-ea"/>
                        </a:rPr>
                        <a:t>金融業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大阪府</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民事再生＋事業譲渡</a:t>
                      </a:r>
                    </a:p>
                  </a:txBody>
                  <a:tcPr/>
                </a:tc>
                <a:extLst>
                  <a:ext uri="{0D108BD9-81ED-4DB2-BD59-A6C34878D82A}">
                    <a16:rowId xmlns:a16="http://schemas.microsoft.com/office/drawing/2014/main" val="3210916019"/>
                  </a:ext>
                </a:extLst>
              </a:tr>
              <a:tr h="216000">
                <a:tc>
                  <a:txBody>
                    <a:bodyPr/>
                    <a:lstStyle/>
                    <a:p>
                      <a:pPr algn="ctr"/>
                      <a:r>
                        <a:rPr kumimoji="1" lang="en-US" altLang="ja-JP" sz="1050" dirty="0">
                          <a:latin typeface="+mn-ea"/>
                          <a:ea typeface="+mn-ea"/>
                        </a:rPr>
                        <a:t>31</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製材業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宮崎県</a:t>
                      </a:r>
                    </a:p>
                  </a:txBody>
                  <a:tcPr/>
                </a:tc>
                <a:tc>
                  <a:txBody>
                    <a:bodyPr/>
                    <a:lstStyle/>
                    <a:p>
                      <a:pPr algn="r"/>
                      <a:r>
                        <a:rPr kumimoji="1" lang="en-US" altLang="ja-JP" sz="1050" dirty="0">
                          <a:latin typeface="+mn-ea"/>
                          <a:ea typeface="+mn-ea"/>
                        </a:rPr>
                        <a:t>7</a:t>
                      </a:r>
                      <a:r>
                        <a:rPr kumimoji="1" lang="ja-JP" altLang="en-US" sz="1050" dirty="0">
                          <a:latin typeface="+mn-ea"/>
                          <a:ea typeface="+mn-ea"/>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5</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r>
                        <a:rPr kumimoji="1" lang="ja-JP" altLang="en-US" sz="1050" dirty="0">
                          <a:latin typeface="+mn-ea"/>
                          <a:ea typeface="+mn-ea"/>
                        </a:rPr>
                        <a:t>建材業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熊本県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n-ea"/>
                          <a:ea typeface="+mn-ea"/>
                          <a:cs typeface="+mn-cs"/>
                        </a:rPr>
                        <a:t>民事再生＋</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100%</a:t>
                      </a:r>
                      <a:r>
                        <a:rPr kumimoji="1" lang="ja-JP" altLang="en-US" sz="1050" b="0" i="0" u="none" strike="noStrike" kern="1200" cap="none" spc="0" normalizeH="0" baseline="0" noProof="0">
                          <a:ln>
                            <a:noFill/>
                          </a:ln>
                          <a:solidFill>
                            <a:prstClr val="black"/>
                          </a:solidFill>
                          <a:effectLst/>
                          <a:uLnTx/>
                          <a:uFillTx/>
                          <a:latin typeface="+mn-ea"/>
                          <a:ea typeface="+mn-ea"/>
                          <a:cs typeface="+mn-cs"/>
                        </a:rPr>
                        <a:t>減増資</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tc>
                <a:extLst>
                  <a:ext uri="{0D108BD9-81ED-4DB2-BD59-A6C34878D82A}">
                    <a16:rowId xmlns:a16="http://schemas.microsoft.com/office/drawing/2014/main" val="742496434"/>
                  </a:ext>
                </a:extLst>
              </a:tr>
              <a:tr h="216000">
                <a:tc>
                  <a:txBody>
                    <a:bodyPr/>
                    <a:lstStyle/>
                    <a:p>
                      <a:pPr algn="ctr"/>
                      <a:r>
                        <a:rPr kumimoji="1" lang="en-US" altLang="ja-JP" sz="1050" dirty="0">
                          <a:latin typeface="+mn-ea"/>
                          <a:ea typeface="+mn-ea"/>
                        </a:rPr>
                        <a:t>32</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産業廃棄物処理業</a:t>
                      </a:r>
                      <a:endParaRPr kumimoji="1" lang="en-US" altLang="ja-JP"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埼玉県</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4</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8</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産業廃棄物収集運搬業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埼玉県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100%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減増資</a:t>
                      </a:r>
                    </a:p>
                  </a:txBody>
                  <a:tcPr/>
                </a:tc>
                <a:extLst>
                  <a:ext uri="{0D108BD9-81ED-4DB2-BD59-A6C34878D82A}">
                    <a16:rowId xmlns:a16="http://schemas.microsoft.com/office/drawing/2014/main" val="520113314"/>
                  </a:ext>
                </a:extLst>
              </a:tr>
              <a:tr h="216000">
                <a:tc>
                  <a:txBody>
                    <a:bodyPr/>
                    <a:lstStyle/>
                    <a:p>
                      <a:pPr algn="ctr"/>
                      <a:r>
                        <a:rPr kumimoji="1" lang="en-US" altLang="ja-JP" sz="1050" dirty="0">
                          <a:latin typeface="+mn-ea"/>
                          <a:ea typeface="+mn-ea"/>
                        </a:rPr>
                        <a:t>33</a:t>
                      </a:r>
                      <a:endParaRPr kumimoji="1" lang="ja-JP" altLang="en-US" sz="1050" dirty="0">
                        <a:latin typeface="+mn-ea"/>
                        <a:ea typeface="+mn-ea"/>
                      </a:endParaRPr>
                    </a:p>
                  </a:txBody>
                  <a:tcPr/>
                </a:tc>
                <a:tc>
                  <a:txBody>
                    <a:bodyPr/>
                    <a:lstStyle/>
                    <a:p>
                      <a:r>
                        <a:rPr kumimoji="1" lang="ja-JP" altLang="en-US" sz="1050" dirty="0">
                          <a:latin typeface="+mn-ea"/>
                          <a:ea typeface="+mn-ea"/>
                        </a:rPr>
                        <a:t>物流業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兵庫県</a:t>
                      </a:r>
                    </a:p>
                  </a:txBody>
                  <a:tcPr/>
                </a:tc>
                <a:tc>
                  <a:txBody>
                    <a:bodyPr/>
                    <a:lstStyle/>
                    <a:p>
                      <a:pPr algn="r"/>
                      <a:r>
                        <a:rPr kumimoji="1" lang="en-US" altLang="ja-JP" sz="1050" dirty="0">
                          <a:latin typeface="+mn-ea"/>
                          <a:ea typeface="+mn-ea"/>
                        </a:rPr>
                        <a:t>4</a:t>
                      </a:r>
                      <a:r>
                        <a:rPr kumimoji="1" lang="ja-JP" altLang="en-US" sz="1050" dirty="0">
                          <a:latin typeface="+mn-ea"/>
                          <a:ea typeface="+mn-ea"/>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物流業</a:t>
                      </a:r>
                    </a:p>
                  </a:txBody>
                  <a:tcPr/>
                </a:tc>
                <a:tc>
                  <a:txBody>
                    <a:bodyPr/>
                    <a:lstStyle/>
                    <a:p>
                      <a:r>
                        <a:rPr kumimoji="1" lang="ja-JP" altLang="en-US" sz="1050" dirty="0">
                          <a:latin typeface="+mn-ea"/>
                          <a:ea typeface="+mn-ea"/>
                        </a:rPr>
                        <a:t>兵庫県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民事再生＋計画外会社分割</a:t>
                      </a:r>
                    </a:p>
                  </a:txBody>
                  <a:tcPr/>
                </a:tc>
                <a:extLst>
                  <a:ext uri="{0D108BD9-81ED-4DB2-BD59-A6C34878D82A}">
                    <a16:rowId xmlns:a16="http://schemas.microsoft.com/office/drawing/2014/main" val="4122743596"/>
                  </a:ext>
                </a:extLst>
              </a:tr>
              <a:tr h="216000">
                <a:tc>
                  <a:txBody>
                    <a:bodyPr/>
                    <a:lstStyle/>
                    <a:p>
                      <a:pPr algn="ctr"/>
                      <a:r>
                        <a:rPr kumimoji="1" lang="en-US" altLang="ja-JP" sz="1050" dirty="0">
                          <a:latin typeface="+mn-ea"/>
                          <a:ea typeface="+mn-ea"/>
                        </a:rPr>
                        <a:t>34</a:t>
                      </a:r>
                      <a:endParaRPr kumimoji="1" lang="ja-JP" altLang="en-US" sz="1050" dirty="0">
                        <a:latin typeface="+mn-ea"/>
                        <a:ea typeface="+mn-ea"/>
                      </a:endParaRPr>
                    </a:p>
                  </a:txBody>
                  <a:tcPr/>
                </a:tc>
                <a:tc>
                  <a:txBody>
                    <a:bodyPr/>
                    <a:lstStyle/>
                    <a:p>
                      <a:r>
                        <a:rPr kumimoji="1" lang="ja-JP" altLang="en-US" sz="1050" b="0" i="0" u="none" strike="noStrike" kern="1200" cap="none" spc="0" normalizeH="0" baseline="0" noProof="0">
                          <a:ln>
                            <a:noFill/>
                          </a:ln>
                          <a:solidFill>
                            <a:prstClr val="black"/>
                          </a:solidFill>
                          <a:effectLst/>
                          <a:uLnTx/>
                          <a:uFillTx/>
                          <a:latin typeface="+mn-ea"/>
                          <a:ea typeface="+mn-ea"/>
                          <a:cs typeface="+mn-cs"/>
                        </a:rPr>
                        <a:t>ゼネコン</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4</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6</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r>
                        <a:rPr kumimoji="1" lang="ja-JP" altLang="en-US" sz="1050" dirty="0">
                          <a:latin typeface="+mn-ea"/>
                          <a:ea typeface="+mn-ea"/>
                        </a:rPr>
                        <a:t>建材卸</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大阪府</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民事再生＋計画外会社分割</a:t>
                      </a:r>
                    </a:p>
                  </a:txBody>
                  <a:tcPr/>
                </a:tc>
                <a:extLst>
                  <a:ext uri="{0D108BD9-81ED-4DB2-BD59-A6C34878D82A}">
                    <a16:rowId xmlns:a16="http://schemas.microsoft.com/office/drawing/2014/main" val="1784412962"/>
                  </a:ext>
                </a:extLst>
              </a:tr>
              <a:tr h="216000">
                <a:tc>
                  <a:txBody>
                    <a:bodyPr/>
                    <a:lstStyle/>
                    <a:p>
                      <a:pPr algn="ctr"/>
                      <a:r>
                        <a:rPr kumimoji="1" lang="en-US" altLang="ja-JP" sz="1050" dirty="0">
                          <a:latin typeface="+mn-ea"/>
                          <a:ea typeface="+mn-ea"/>
                        </a:rPr>
                        <a:t>35</a:t>
                      </a:r>
                      <a:endParaRPr kumimoji="1" lang="ja-JP" altLang="en-US" sz="1050" dirty="0">
                        <a:latin typeface="+mn-ea"/>
                        <a:ea typeface="+mn-ea"/>
                      </a:endParaRPr>
                    </a:p>
                  </a:txBody>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ゼネコン</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tc>
                <a:tc>
                  <a:txBody>
                    <a:bodyPr/>
                    <a:lstStyle/>
                    <a:p>
                      <a:pPr algn="r"/>
                      <a:r>
                        <a:rPr kumimoji="1" lang="en-US" altLang="ja-JP" sz="1050" dirty="0">
                          <a:latin typeface="+mn-ea"/>
                          <a:ea typeface="+mn-ea"/>
                        </a:rPr>
                        <a:t>40</a:t>
                      </a:r>
                      <a:r>
                        <a:rPr kumimoji="1" lang="ja-JP" altLang="en-US" sz="1050" dirty="0">
                          <a:latin typeface="+mn-ea"/>
                          <a:ea typeface="+mn-ea"/>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30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人材派遣</a:t>
                      </a:r>
                    </a:p>
                  </a:txBody>
                  <a:tcPr/>
                </a:tc>
                <a:tc>
                  <a:txBody>
                    <a:bodyPr/>
                    <a:lstStyle/>
                    <a:p>
                      <a:r>
                        <a:rPr kumimoji="1" lang="ja-JP" altLang="en-US" sz="1050" dirty="0">
                          <a:latin typeface="+mn-ea"/>
                          <a:ea typeface="+mn-ea"/>
                        </a:rPr>
                        <a:t>東京都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民事再生＋計画外会社分割</a:t>
                      </a:r>
                    </a:p>
                  </a:txBody>
                  <a:tcPr/>
                </a:tc>
                <a:extLst>
                  <a:ext uri="{0D108BD9-81ED-4DB2-BD59-A6C34878D82A}">
                    <a16:rowId xmlns:a16="http://schemas.microsoft.com/office/drawing/2014/main" val="2042875492"/>
                  </a:ext>
                </a:extLst>
              </a:tr>
              <a:tr h="216000">
                <a:tc>
                  <a:txBody>
                    <a:bodyPr/>
                    <a:lstStyle/>
                    <a:p>
                      <a:pPr algn="ctr"/>
                      <a:r>
                        <a:rPr kumimoji="1" lang="en-US" altLang="ja-JP" sz="1050" dirty="0">
                          <a:latin typeface="+mn-ea"/>
                          <a:ea typeface="+mn-ea"/>
                        </a:rPr>
                        <a:t>36</a:t>
                      </a:r>
                      <a:endParaRPr kumimoji="1" lang="ja-JP" altLang="en-US" sz="1050" dirty="0">
                        <a:latin typeface="+mn-ea"/>
                        <a:ea typeface="+mn-ea"/>
                      </a:endParaRPr>
                    </a:p>
                  </a:txBody>
                  <a:tcPr/>
                </a:tc>
                <a:tc>
                  <a:txBody>
                    <a:bodyPr/>
                    <a:lstStyle/>
                    <a:p>
                      <a:r>
                        <a:rPr kumimoji="1" lang="ja-JP" altLang="en-US" sz="1050" b="0" i="0" u="none" strike="noStrike" kern="1200" cap="none" spc="0" normalizeH="0" baseline="0" noProof="0" dirty="0">
                          <a:ln>
                            <a:noFill/>
                          </a:ln>
                          <a:solidFill>
                            <a:prstClr val="black"/>
                          </a:solidFill>
                          <a:effectLst/>
                          <a:uLnTx/>
                          <a:uFillTx/>
                          <a:latin typeface="+mn-ea"/>
                          <a:ea typeface="+mn-ea"/>
                          <a:cs typeface="+mn-cs"/>
                        </a:rPr>
                        <a:t>ゼネコン</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熊本県</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20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8</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r>
                        <a:rPr kumimoji="1" lang="ja-JP" altLang="en-US" sz="1050" dirty="0">
                          <a:latin typeface="+mn-ea"/>
                          <a:ea typeface="+mn-ea"/>
                        </a:rPr>
                        <a:t>ホテル運営等</a:t>
                      </a:r>
                    </a:p>
                  </a:txBody>
                  <a:tcPr/>
                </a:tc>
                <a:tc>
                  <a:txBody>
                    <a:bodyPr/>
                    <a:lstStyle/>
                    <a:p>
                      <a:r>
                        <a:rPr kumimoji="1" lang="ja-JP" altLang="en-US" sz="1050" dirty="0">
                          <a:latin typeface="+mn-ea"/>
                          <a:ea typeface="+mn-ea"/>
                        </a:rPr>
                        <a:t>兵庫県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民事再生＋計画外会社分割</a:t>
                      </a:r>
                    </a:p>
                  </a:txBody>
                  <a:tcPr/>
                </a:tc>
                <a:extLst>
                  <a:ext uri="{0D108BD9-81ED-4DB2-BD59-A6C34878D82A}">
                    <a16:rowId xmlns:a16="http://schemas.microsoft.com/office/drawing/2014/main" val="3646046606"/>
                  </a:ext>
                </a:extLst>
              </a:tr>
              <a:tr h="268042">
                <a:tc>
                  <a:txBody>
                    <a:bodyPr/>
                    <a:lstStyle/>
                    <a:p>
                      <a:pPr algn="ctr"/>
                      <a:r>
                        <a:rPr kumimoji="1" lang="en-US" altLang="ja-JP" sz="1050" dirty="0">
                          <a:latin typeface="+mn-ea"/>
                          <a:ea typeface="+mn-ea"/>
                        </a:rPr>
                        <a:t>37</a:t>
                      </a:r>
                      <a:endParaRPr kumimoji="1" lang="ja-JP" altLang="en-US" sz="1050" dirty="0">
                        <a:latin typeface="+mn-ea"/>
                        <a:ea typeface="+mn-ea"/>
                      </a:endParaRPr>
                    </a:p>
                  </a:txBody>
                  <a:tcPr/>
                </a:tc>
                <a:tc>
                  <a:txBody>
                    <a:bodyPr/>
                    <a:lstStyle/>
                    <a:p>
                      <a:r>
                        <a:rPr kumimoji="1" lang="ja-JP" altLang="en-US" sz="1050" dirty="0">
                          <a:latin typeface="+mn-ea"/>
                          <a:ea typeface="+mn-ea"/>
                        </a:rPr>
                        <a:t>システム開発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tc>
                <a:tc>
                  <a:txBody>
                    <a:bodyPr/>
                    <a:lstStyle/>
                    <a:p>
                      <a:pPr algn="r"/>
                      <a:r>
                        <a:rPr kumimoji="1" lang="en-US" altLang="ja-JP" sz="1050" dirty="0">
                          <a:latin typeface="+mn-ea"/>
                          <a:ea typeface="+mn-ea"/>
                        </a:rPr>
                        <a:t>4</a:t>
                      </a:r>
                      <a:r>
                        <a:rPr kumimoji="1" lang="ja-JP" altLang="en-US" sz="1050" dirty="0">
                          <a:latin typeface="+mn-ea"/>
                          <a:ea typeface="+mn-ea"/>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6</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r>
                        <a:rPr kumimoji="1" lang="ja-JP" altLang="en-US" sz="1050" dirty="0">
                          <a:latin typeface="+mn-ea"/>
                          <a:ea typeface="+mn-ea"/>
                        </a:rPr>
                        <a:t>人材派遣</a:t>
                      </a:r>
                    </a:p>
                  </a:txBody>
                  <a:tcPr/>
                </a:tc>
                <a:tc>
                  <a:txBody>
                    <a:bodyPr/>
                    <a:lstStyle/>
                    <a:p>
                      <a:r>
                        <a:rPr kumimoji="1" lang="ja-JP" altLang="en-US" sz="1050" dirty="0">
                          <a:latin typeface="+mn-ea"/>
                          <a:ea typeface="+mn-ea"/>
                        </a:rPr>
                        <a:t>東京都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民事再生＋会社分割</a:t>
                      </a:r>
                    </a:p>
                  </a:txBody>
                  <a:tcPr/>
                </a:tc>
                <a:extLst>
                  <a:ext uri="{0D108BD9-81ED-4DB2-BD59-A6C34878D82A}">
                    <a16:rowId xmlns:a16="http://schemas.microsoft.com/office/drawing/2014/main" val="862403875"/>
                  </a:ext>
                </a:extLst>
              </a:tr>
              <a:tr h="216000">
                <a:tc>
                  <a:txBody>
                    <a:bodyPr/>
                    <a:lstStyle/>
                    <a:p>
                      <a:pPr algn="ctr"/>
                      <a:r>
                        <a:rPr kumimoji="1" lang="en-US" altLang="ja-JP" sz="1050" dirty="0">
                          <a:latin typeface="+mn-ea"/>
                          <a:ea typeface="+mn-ea"/>
                        </a:rPr>
                        <a:t>38</a:t>
                      </a:r>
                      <a:endParaRPr kumimoji="1" lang="ja-JP" altLang="en-US" sz="105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製造業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東京都</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7</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18</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製造業</a:t>
                      </a:r>
                    </a:p>
                  </a:txBody>
                  <a:tcPr/>
                </a:tc>
                <a:tc>
                  <a:txBody>
                    <a:bodyPr/>
                    <a:lstStyle/>
                    <a:p>
                      <a:r>
                        <a:rPr kumimoji="1" lang="ja-JP" altLang="en-US" sz="1050" dirty="0">
                          <a:latin typeface="+mn-ea"/>
                          <a:ea typeface="+mn-ea"/>
                        </a:rPr>
                        <a:t>三重県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民事再生＋会社分割</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プレパッケージ型</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tc>
                <a:extLst>
                  <a:ext uri="{0D108BD9-81ED-4DB2-BD59-A6C34878D82A}">
                    <a16:rowId xmlns:a16="http://schemas.microsoft.com/office/drawing/2014/main" val="4129090727"/>
                  </a:ext>
                </a:extLst>
              </a:tr>
              <a:tr h="216000">
                <a:tc>
                  <a:txBody>
                    <a:bodyPr/>
                    <a:lstStyle/>
                    <a:p>
                      <a:pPr algn="ctr"/>
                      <a:r>
                        <a:rPr kumimoji="1" lang="en-US" altLang="ja-JP" sz="1050" dirty="0">
                          <a:latin typeface="+mn-ea"/>
                          <a:ea typeface="+mn-ea"/>
                        </a:rPr>
                        <a:t>39</a:t>
                      </a:r>
                      <a:endParaRPr kumimoji="1" lang="ja-JP" altLang="en-US" sz="1050" dirty="0">
                        <a:latin typeface="+mn-ea"/>
                        <a:ea typeface="+mn-ea"/>
                      </a:endParaRPr>
                    </a:p>
                  </a:txBody>
                  <a:tcPr/>
                </a:tc>
                <a:tc>
                  <a:txBody>
                    <a:bodyPr/>
                    <a:lstStyle/>
                    <a:p>
                      <a:r>
                        <a:rPr kumimoji="1" lang="ja-JP" altLang="en-US" sz="1050" dirty="0">
                          <a:latin typeface="+mn-ea"/>
                          <a:ea typeface="+mn-ea"/>
                        </a:rPr>
                        <a:t>一般廃棄物処理業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埼玉県</a:t>
                      </a:r>
                    </a:p>
                  </a:txBody>
                  <a:tcPr/>
                </a:tc>
                <a:tc>
                  <a:txBody>
                    <a:bodyPr/>
                    <a:lstStyle/>
                    <a:p>
                      <a:pPr algn="r"/>
                      <a:r>
                        <a:rPr kumimoji="1" lang="en-US" altLang="ja-JP" sz="1050" dirty="0">
                          <a:latin typeface="+mn-ea"/>
                          <a:ea typeface="+mn-ea"/>
                        </a:rPr>
                        <a:t>2</a:t>
                      </a:r>
                      <a:r>
                        <a:rPr kumimoji="1" lang="ja-JP" altLang="en-US" sz="1050" dirty="0">
                          <a:latin typeface="+mn-ea"/>
                          <a:ea typeface="+mn-ea"/>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30</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現経営陣及び個人投資家</a:t>
                      </a:r>
                    </a:p>
                  </a:txBody>
                  <a:tcPr/>
                </a:tc>
                <a:tc>
                  <a:txBody>
                    <a:bodyPr/>
                    <a:lstStyle/>
                    <a:p>
                      <a:r>
                        <a:rPr kumimoji="1" lang="ja-JP" altLang="en-US" sz="1050" dirty="0">
                          <a:latin typeface="+mn-ea"/>
                          <a:ea typeface="+mn-ea"/>
                        </a:rPr>
                        <a:t>埼玉県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民事再生＋計画外事業譲渡</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プレパッケージ型</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MBO</a:t>
                      </a:r>
                      <a:endParaRPr kumimoji="1" lang="ja-JP" altLang="en-US" sz="1050" b="0" i="0" u="none" strike="noStrike" kern="1200" cap="none" spc="0" normalizeH="0" baseline="0" noProof="0" dirty="0">
                        <a:ln>
                          <a:noFill/>
                        </a:ln>
                        <a:solidFill>
                          <a:prstClr val="black"/>
                        </a:solidFill>
                        <a:effectLst/>
                        <a:uLnTx/>
                        <a:uFillTx/>
                        <a:latin typeface="+mn-ea"/>
                        <a:ea typeface="+mn-ea"/>
                        <a:cs typeface="+mn-cs"/>
                      </a:endParaRPr>
                    </a:p>
                  </a:txBody>
                  <a:tcPr/>
                </a:tc>
                <a:extLst>
                  <a:ext uri="{0D108BD9-81ED-4DB2-BD59-A6C34878D82A}">
                    <a16:rowId xmlns:a16="http://schemas.microsoft.com/office/drawing/2014/main" val="1944696886"/>
                  </a:ext>
                </a:extLst>
              </a:tr>
              <a:tr h="216000">
                <a:tc>
                  <a:txBody>
                    <a:bodyPr/>
                    <a:lstStyle/>
                    <a:p>
                      <a:pPr algn="ctr"/>
                      <a:r>
                        <a:rPr kumimoji="1" lang="en-US" altLang="ja-JP" sz="1050" dirty="0">
                          <a:latin typeface="+mn-ea"/>
                          <a:ea typeface="+mn-ea"/>
                        </a:rPr>
                        <a:t>40</a:t>
                      </a:r>
                      <a:endParaRPr kumimoji="1" lang="ja-JP" altLang="en-US" sz="1050" dirty="0">
                        <a:latin typeface="+mn-ea"/>
                        <a:ea typeface="+mn-ea"/>
                      </a:endParaRPr>
                    </a:p>
                  </a:txBody>
                  <a:tcPr/>
                </a:tc>
                <a:tc>
                  <a:txBody>
                    <a:bodyPr/>
                    <a:lstStyle/>
                    <a:p>
                      <a:r>
                        <a:rPr kumimoji="1" lang="ja-JP" altLang="en-US" sz="1050" dirty="0">
                          <a:latin typeface="+mn-ea"/>
                          <a:ea typeface="+mn-ea"/>
                        </a:rPr>
                        <a:t>温泉旅館業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神奈川県</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4</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4</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旅館ホテル運営</a:t>
                      </a:r>
                    </a:p>
                  </a:txBody>
                  <a:tcPr/>
                </a:tc>
                <a:tc>
                  <a:txBody>
                    <a:bodyPr/>
                    <a:lstStyle/>
                    <a:p>
                      <a:r>
                        <a:rPr kumimoji="1" lang="ja-JP" altLang="en-US" sz="1050" dirty="0">
                          <a:latin typeface="+mn-ea"/>
                          <a:ea typeface="+mn-ea"/>
                        </a:rPr>
                        <a:t>東京都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非上場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民事再生＋計画内事業譲渡</a:t>
                      </a:r>
                    </a:p>
                  </a:txBody>
                  <a:tcPr/>
                </a:tc>
                <a:extLst>
                  <a:ext uri="{0D108BD9-81ED-4DB2-BD59-A6C34878D82A}">
                    <a16:rowId xmlns:a16="http://schemas.microsoft.com/office/drawing/2014/main" val="172863318"/>
                  </a:ext>
                </a:extLst>
              </a:tr>
            </a:tbl>
          </a:graphicData>
        </a:graphic>
      </p:graphicFrame>
      <p:sp>
        <p:nvSpPr>
          <p:cNvPr id="3" name="タイトル 1">
            <a:extLst>
              <a:ext uri="{FF2B5EF4-FFF2-40B4-BE49-F238E27FC236}">
                <a16:creationId xmlns:a16="http://schemas.microsoft.com/office/drawing/2014/main" id="{88E95A97-F248-6B01-859C-4375D8A5533A}"/>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a:latin typeface="+mn-ea"/>
                <a:ea typeface="+mn-ea"/>
              </a:rPr>
              <a:t>成約実績</a:t>
            </a:r>
            <a:r>
              <a:rPr lang="ja-JP" altLang="en-US" sz="2800" b="1">
                <a:latin typeface="+mn-ea"/>
                <a:ea typeface="+mn-ea"/>
              </a:rPr>
              <a:t>例</a:t>
            </a:r>
            <a:r>
              <a:rPr kumimoji="1" lang="ja-JP" altLang="en-US" sz="2800" b="1" dirty="0">
                <a:latin typeface="+mn-ea"/>
                <a:ea typeface="+mn-ea"/>
              </a:rPr>
              <a:t>（</a:t>
            </a:r>
            <a:r>
              <a:rPr lang="ja-JP" altLang="en-US" sz="2800" b="1" dirty="0">
                <a:latin typeface="+mn-ea"/>
                <a:ea typeface="+mn-ea"/>
              </a:rPr>
              <a:t>再生</a:t>
            </a:r>
            <a:r>
              <a:rPr kumimoji="1" lang="ja-JP" altLang="en-US" sz="2800" b="1" dirty="0">
                <a:latin typeface="+mn-ea"/>
                <a:ea typeface="+mn-ea"/>
              </a:rPr>
              <a:t>案件</a:t>
            </a:r>
            <a:r>
              <a:rPr lang="ja-JP" altLang="en-US" sz="2800" b="1" dirty="0">
                <a:latin typeface="+mn-ea"/>
                <a:ea typeface="+mn-ea"/>
              </a:rPr>
              <a:t>②</a:t>
            </a:r>
            <a:r>
              <a:rPr kumimoji="1" lang="ja-JP" altLang="en-US" sz="2800" b="1" dirty="0">
                <a:latin typeface="+mn-ea"/>
                <a:ea typeface="+mn-ea"/>
              </a:rPr>
              <a:t>）</a:t>
            </a:r>
            <a:endParaRPr kumimoji="1" lang="ja-JP" altLang="en-US" sz="2800" b="1" i="0" u="none" strike="noStrike" kern="1200" cap="none" spc="0" normalizeH="0" baseline="0" noProof="0" dirty="0">
              <a:ln>
                <a:noFill/>
              </a:ln>
              <a:solidFill>
                <a:prstClr val="black"/>
              </a:solidFill>
              <a:effectLst/>
              <a:uLnTx/>
              <a:uFillTx/>
              <a:latin typeface="+mn-ea"/>
              <a:ea typeface="+mn-ea"/>
              <a:cs typeface="+mj-cs"/>
            </a:endParaRPr>
          </a:p>
        </p:txBody>
      </p:sp>
      <p:sp>
        <p:nvSpPr>
          <p:cNvPr id="5" name="スライド番号プレースホルダー 1">
            <a:extLst>
              <a:ext uri="{FF2B5EF4-FFF2-40B4-BE49-F238E27FC236}">
                <a16:creationId xmlns:a16="http://schemas.microsoft.com/office/drawing/2014/main" id="{BD9036DA-2C3B-C5AB-28BD-15C58667D61F}"/>
              </a:ext>
            </a:extLst>
          </p:cNvPr>
          <p:cNvSpPr>
            <a:spLocks noGrp="1"/>
          </p:cNvSpPr>
          <p:nvPr>
            <p:ph type="sldNum" sz="quarter" idx="12"/>
          </p:nvPr>
        </p:nvSpPr>
        <p:spPr>
          <a:xfrm>
            <a:off x="9448800" y="6492875"/>
            <a:ext cx="2743200" cy="365125"/>
          </a:xfrm>
        </p:spPr>
        <p:txBody>
          <a:bodyPr/>
          <a:lstStyle/>
          <a:p>
            <a:fld id="{26CC2B4A-97AC-4523-B612-441E67B50FCC}" type="slidenum">
              <a:rPr lang="ja-JP" altLang="en-US" smtClean="0"/>
              <a:pPr/>
              <a:t>29</a:t>
            </a:fld>
            <a:endParaRPr lang="ja-JP" altLang="en-US" sz="1400" dirty="0"/>
          </a:p>
        </p:txBody>
      </p:sp>
    </p:spTree>
    <p:extLst>
      <p:ext uri="{BB962C8B-B14F-4D97-AF65-F5344CB8AC3E}">
        <p14:creationId xmlns:p14="http://schemas.microsoft.com/office/powerpoint/2010/main" val="18550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FA254-CA70-8623-B274-19D55BD4050F}"/>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28A5891-780E-0CA2-3CAB-FD11A344B465}"/>
              </a:ext>
            </a:extLst>
          </p:cNvPr>
          <p:cNvSpPr txBox="1"/>
          <p:nvPr/>
        </p:nvSpPr>
        <p:spPr>
          <a:xfrm>
            <a:off x="404582" y="1872992"/>
            <a:ext cx="11268036" cy="3263586"/>
          </a:xfrm>
          <a:prstGeom prst="rect">
            <a:avLst/>
          </a:prstGeom>
          <a:noFill/>
        </p:spPr>
        <p:txBody>
          <a:bodyPr wrap="square">
            <a:spAutoFit/>
          </a:bodyPr>
          <a:lstStyle/>
          <a:p>
            <a:pPr algn="l">
              <a:lnSpc>
                <a:spcPct val="150000"/>
              </a:lnSpc>
            </a:pPr>
            <a:r>
              <a:rPr lang="en-US" altLang="ja-JP" sz="2800" b="1" kern="100" dirty="0">
                <a:latin typeface="+mn-ea"/>
                <a:cs typeface="Times New Roman" panose="02020603050405020304" pitchFamily="18" charset="0"/>
              </a:rPr>
              <a:t>Ⅰ</a:t>
            </a:r>
            <a:r>
              <a:rPr lang="ja-JP" altLang="en-US" sz="2800" b="1" kern="100" dirty="0">
                <a:latin typeface="+mn-ea"/>
                <a:cs typeface="Times New Roman" panose="02020603050405020304" pitchFamily="18" charset="0"/>
              </a:rPr>
              <a:t>．</a:t>
            </a:r>
            <a:r>
              <a:rPr lang="en-US" altLang="ja-JP" sz="2800" b="1" kern="100" dirty="0">
                <a:latin typeface="+mn-ea"/>
                <a:cs typeface="Times New Roman" panose="02020603050405020304" pitchFamily="18" charset="0"/>
              </a:rPr>
              <a:t>M&amp;A</a:t>
            </a:r>
            <a:r>
              <a:rPr lang="ja-JP" altLang="en-US" sz="2800" b="1" kern="100" dirty="0">
                <a:latin typeface="+mn-ea"/>
                <a:cs typeface="Times New Roman" panose="02020603050405020304" pitchFamily="18" charset="0"/>
              </a:rPr>
              <a:t>業界の現状</a:t>
            </a:r>
            <a:endParaRPr lang="en-US" altLang="ja-JP" sz="2800" b="1" kern="100" dirty="0">
              <a:latin typeface="+mn-ea"/>
              <a:cs typeface="Times New Roman" panose="02020603050405020304" pitchFamily="18" charset="0"/>
            </a:endParaRPr>
          </a:p>
          <a:p>
            <a:pPr algn="l">
              <a:lnSpc>
                <a:spcPct val="150000"/>
              </a:lnSpc>
            </a:pPr>
            <a:r>
              <a:rPr lang="en-US" altLang="ja-JP" sz="2800" kern="100" dirty="0">
                <a:effectLst/>
                <a:latin typeface="+mn-ea"/>
                <a:cs typeface="Times New Roman" panose="02020603050405020304" pitchFamily="18" charset="0"/>
              </a:rPr>
              <a:t>Ⅱ</a:t>
            </a:r>
            <a:r>
              <a:rPr lang="ja-JP" altLang="en-US" sz="2800" kern="100" dirty="0">
                <a:effectLst/>
                <a:latin typeface="+mn-ea"/>
                <a:cs typeface="Times New Roman" panose="02020603050405020304" pitchFamily="18" charset="0"/>
              </a:rPr>
              <a:t>．事業譲渡と株式譲渡の複合スキームによる成約事例</a:t>
            </a:r>
            <a:r>
              <a:rPr lang="ja-JP" altLang="ja-JP" sz="2800" kern="100" dirty="0">
                <a:effectLst/>
                <a:latin typeface="+mn-ea"/>
                <a:cs typeface="Times New Roman" panose="02020603050405020304" pitchFamily="18" charset="0"/>
              </a:rPr>
              <a:t>　</a:t>
            </a:r>
            <a:endParaRPr lang="en-US" altLang="ja-JP" sz="2800" kern="100" dirty="0">
              <a:effectLst/>
              <a:latin typeface="+mn-ea"/>
              <a:cs typeface="Times New Roman" panose="02020603050405020304" pitchFamily="18" charset="0"/>
            </a:endParaRPr>
          </a:p>
          <a:p>
            <a:pPr algn="l">
              <a:lnSpc>
                <a:spcPct val="150000"/>
              </a:lnSpc>
            </a:pPr>
            <a:r>
              <a:rPr lang="en-US" altLang="ja-JP" sz="2800" kern="100" dirty="0">
                <a:latin typeface="+mn-ea"/>
                <a:cs typeface="Times New Roman" panose="02020603050405020304" pitchFamily="18" charset="0"/>
              </a:rPr>
              <a:t>Ⅲ</a:t>
            </a:r>
            <a:r>
              <a:rPr lang="ja-JP" altLang="en-US" sz="2800" kern="100" dirty="0">
                <a:effectLst/>
                <a:latin typeface="+mn-ea"/>
                <a:cs typeface="Times New Roman" panose="02020603050405020304" pitchFamily="18" charset="0"/>
              </a:rPr>
              <a:t>．</a:t>
            </a:r>
            <a:r>
              <a:rPr lang="en-US" altLang="ja-JP" sz="2800" kern="100" dirty="0">
                <a:effectLst/>
                <a:latin typeface="+mn-ea"/>
                <a:cs typeface="Times New Roman" panose="02020603050405020304" pitchFamily="18" charset="0"/>
              </a:rPr>
              <a:t>M&amp;A</a:t>
            </a:r>
            <a:r>
              <a:rPr lang="ja-JP" altLang="en-US" sz="2800" kern="100" dirty="0">
                <a:effectLst/>
                <a:latin typeface="+mn-ea"/>
                <a:cs typeface="Times New Roman" panose="02020603050405020304" pitchFamily="18" charset="0"/>
              </a:rPr>
              <a:t>を活用した事業承継に伴う廃業支援の事例</a:t>
            </a:r>
            <a:endParaRPr lang="en-US" altLang="ja-JP" sz="2800" kern="100" dirty="0">
              <a:effectLst/>
              <a:latin typeface="+mn-ea"/>
              <a:cs typeface="Times New Roman" panose="02020603050405020304" pitchFamily="18" charset="0"/>
            </a:endParaRPr>
          </a:p>
          <a:p>
            <a:pPr algn="l">
              <a:lnSpc>
                <a:spcPct val="150000"/>
              </a:lnSpc>
            </a:pPr>
            <a:r>
              <a:rPr lang="en-US" altLang="ja-JP" sz="2800" kern="100" dirty="0">
                <a:latin typeface="+mn-ea"/>
                <a:cs typeface="Times New Roman" panose="02020603050405020304" pitchFamily="18" charset="0"/>
              </a:rPr>
              <a:t>Ⅳ</a:t>
            </a:r>
            <a:r>
              <a:rPr lang="ja-JP" altLang="en-US" sz="2800" kern="100" dirty="0">
                <a:latin typeface="+mn-ea"/>
                <a:cs typeface="Times New Roman" panose="02020603050405020304" pitchFamily="18" charset="0"/>
              </a:rPr>
              <a:t>．よくあるトラブル事例とその対応方法</a:t>
            </a:r>
            <a:endParaRPr lang="en-US" altLang="ja-JP" sz="2800" kern="100" dirty="0">
              <a:latin typeface="+mn-ea"/>
              <a:cs typeface="Times New Roman" panose="02020603050405020304" pitchFamily="18" charset="0"/>
            </a:endParaRPr>
          </a:p>
          <a:p>
            <a:pPr algn="l">
              <a:lnSpc>
                <a:spcPct val="150000"/>
              </a:lnSpc>
            </a:pPr>
            <a:r>
              <a:rPr lang="en-US" altLang="ja-JP" sz="2800" kern="100" dirty="0">
                <a:latin typeface="+mn-ea"/>
                <a:cs typeface="Times New Roman" panose="02020603050405020304" pitchFamily="18" charset="0"/>
              </a:rPr>
              <a:t>Ⅴ</a:t>
            </a:r>
            <a:r>
              <a:rPr lang="ja-JP" altLang="en-US" sz="2800" kern="100" dirty="0">
                <a:latin typeface="+mn-ea"/>
                <a:cs typeface="Times New Roman" panose="02020603050405020304" pitchFamily="18" charset="0"/>
              </a:rPr>
              <a:t>．おわりに</a:t>
            </a:r>
            <a:endParaRPr lang="en-US" altLang="ja-JP" sz="2800" kern="100" dirty="0">
              <a:effectLst/>
              <a:latin typeface="+mn-ea"/>
              <a:cs typeface="Times New Roman" panose="02020603050405020304" pitchFamily="18" charset="0"/>
            </a:endParaRPr>
          </a:p>
        </p:txBody>
      </p:sp>
      <p:sp>
        <p:nvSpPr>
          <p:cNvPr id="6" name="タイトル 1">
            <a:extLst>
              <a:ext uri="{FF2B5EF4-FFF2-40B4-BE49-F238E27FC236}">
                <a16:creationId xmlns:a16="http://schemas.microsoft.com/office/drawing/2014/main" id="{D0450F45-148D-F611-5B3E-CDD9589F7B13}"/>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n-ea"/>
                <a:ea typeface="+mn-ea"/>
                <a:cs typeface="+mj-cs"/>
              </a:rPr>
              <a:t>目次</a:t>
            </a:r>
          </a:p>
        </p:txBody>
      </p:sp>
      <p:sp>
        <p:nvSpPr>
          <p:cNvPr id="2" name="スライド番号プレースホルダー 1">
            <a:extLst>
              <a:ext uri="{FF2B5EF4-FFF2-40B4-BE49-F238E27FC236}">
                <a16:creationId xmlns:a16="http://schemas.microsoft.com/office/drawing/2014/main" id="{181B9944-37EE-696E-CE9D-FFC2A0C0488D}"/>
              </a:ext>
            </a:extLst>
          </p:cNvPr>
          <p:cNvSpPr>
            <a:spLocks noGrp="1"/>
          </p:cNvSpPr>
          <p:nvPr>
            <p:ph type="sldNum" sz="quarter" idx="12"/>
          </p:nvPr>
        </p:nvSpPr>
        <p:spPr>
          <a:xfrm>
            <a:off x="9448800" y="6511374"/>
            <a:ext cx="2743200" cy="365125"/>
          </a:xfrm>
        </p:spPr>
        <p:txBody>
          <a:bodyPr/>
          <a:lstStyle/>
          <a:p>
            <a:fld id="{26CC2B4A-97AC-4523-B612-441E67B50FCC}" type="slidenum">
              <a:rPr lang="ja-JP" altLang="en-US" smtClean="0"/>
              <a:pPr/>
              <a:t>3</a:t>
            </a:fld>
            <a:endParaRPr lang="ja-JP" altLang="en-US" sz="1400" dirty="0"/>
          </a:p>
        </p:txBody>
      </p:sp>
    </p:spTree>
    <p:extLst>
      <p:ext uri="{BB962C8B-B14F-4D97-AF65-F5344CB8AC3E}">
        <p14:creationId xmlns:p14="http://schemas.microsoft.com/office/powerpoint/2010/main" val="3414825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AC1F2-F308-4531-8A65-49B93A687EC3}"/>
            </a:ext>
          </a:extLst>
        </p:cNvPr>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B5AFAD00-5EC5-2635-BEE3-EDFECFE6D118}"/>
              </a:ext>
            </a:extLst>
          </p:cNvPr>
          <p:cNvSpPr/>
          <p:nvPr/>
        </p:nvSpPr>
        <p:spPr>
          <a:xfrm>
            <a:off x="2960176" y="3961631"/>
            <a:ext cx="8741043" cy="2765170"/>
          </a:xfrm>
          <a:prstGeom prst="rect">
            <a:avLst/>
          </a:prstGeom>
          <a:solidFill>
            <a:schemeClr val="bg1"/>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altLang="ja-JP" sz="1400" b="0" i="0" dirty="0">
                <a:solidFill>
                  <a:srgbClr val="222222"/>
                </a:solidFill>
                <a:effectLst/>
                <a:latin typeface="+mn-ea"/>
              </a:rPr>
              <a:t>		※</a:t>
            </a:r>
            <a:r>
              <a:rPr lang="ja-JP" altLang="en-US" sz="1400" b="0" i="0" dirty="0">
                <a:solidFill>
                  <a:srgbClr val="222222"/>
                </a:solidFill>
                <a:effectLst/>
                <a:latin typeface="+mn-ea"/>
              </a:rPr>
              <a:t>効果の出る年数や金額を保証するものではありません</a:t>
            </a:r>
            <a:endParaRPr lang="ja-JP" altLang="en-US" sz="1400" dirty="0">
              <a:latin typeface="+mn-ea"/>
            </a:endParaRPr>
          </a:p>
        </p:txBody>
      </p:sp>
      <p:sp>
        <p:nvSpPr>
          <p:cNvPr id="3" name="タイトル 1">
            <a:extLst>
              <a:ext uri="{FF2B5EF4-FFF2-40B4-BE49-F238E27FC236}">
                <a16:creationId xmlns:a16="http://schemas.microsoft.com/office/drawing/2014/main" id="{8713A76A-9195-1447-270C-C89DCE70028F}"/>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dirty="0">
                <a:latin typeface="+mn-ea"/>
                <a:ea typeface="+mn-ea"/>
              </a:rPr>
              <a:t>その他支援例</a:t>
            </a:r>
            <a:r>
              <a:rPr kumimoji="1" lang="en-US" altLang="ja-JP" sz="2800" b="1" dirty="0">
                <a:latin typeface="+mn-ea"/>
                <a:ea typeface="+mn-ea"/>
              </a:rPr>
              <a:t>_ </a:t>
            </a:r>
            <a:r>
              <a:rPr kumimoji="1" lang="ja-JP" altLang="en-US" sz="2800" b="1" dirty="0">
                <a:latin typeface="+mn-ea"/>
                <a:ea typeface="+mn-ea"/>
              </a:rPr>
              <a:t>プレ</a:t>
            </a:r>
            <a:r>
              <a:rPr kumimoji="1" lang="en-US" altLang="ja-JP" sz="2800" b="1" dirty="0">
                <a:latin typeface="+mn-ea"/>
                <a:ea typeface="+mn-ea"/>
              </a:rPr>
              <a:t>M&amp;A</a:t>
            </a:r>
            <a:r>
              <a:rPr kumimoji="1" lang="ja-JP" altLang="en-US" sz="2800" b="1" dirty="0">
                <a:latin typeface="+mn-ea"/>
                <a:ea typeface="+mn-ea"/>
              </a:rPr>
              <a:t>サービス</a:t>
            </a:r>
            <a:r>
              <a:rPr lang="ja-JP" altLang="en-US" sz="2800" b="1" dirty="0">
                <a:latin typeface="+mn-ea"/>
                <a:ea typeface="+mn-ea"/>
              </a:rPr>
              <a:t>（</a:t>
            </a:r>
            <a:r>
              <a:rPr kumimoji="1" lang="ja-JP" altLang="en-US" sz="2800" b="1" dirty="0">
                <a:latin typeface="+mn-ea"/>
                <a:ea typeface="+mn-ea"/>
              </a:rPr>
              <a:t>譲渡企業様向け</a:t>
            </a:r>
            <a:r>
              <a:rPr lang="ja-JP" altLang="en-US" sz="2800" b="1" dirty="0">
                <a:latin typeface="+mn-ea"/>
                <a:ea typeface="+mn-ea"/>
              </a:rPr>
              <a:t>）</a:t>
            </a:r>
            <a:endParaRPr kumimoji="1" lang="ja-JP" altLang="en-US" sz="2800" b="1" i="0" u="none" strike="noStrike" kern="1200" cap="none" spc="0" normalizeH="0" baseline="0" noProof="0" dirty="0">
              <a:ln>
                <a:noFill/>
              </a:ln>
              <a:solidFill>
                <a:prstClr val="black"/>
              </a:solidFill>
              <a:effectLst/>
              <a:uLnTx/>
              <a:uFillTx/>
              <a:latin typeface="+mn-ea"/>
              <a:ea typeface="+mn-ea"/>
              <a:cs typeface="+mj-cs"/>
            </a:endParaRPr>
          </a:p>
        </p:txBody>
      </p:sp>
      <p:sp>
        <p:nvSpPr>
          <p:cNvPr id="7" name="テキスト ボックス 6">
            <a:extLst>
              <a:ext uri="{FF2B5EF4-FFF2-40B4-BE49-F238E27FC236}">
                <a16:creationId xmlns:a16="http://schemas.microsoft.com/office/drawing/2014/main" id="{8007B705-A9E4-C8E2-DAD1-D5F82984FB56}"/>
              </a:ext>
            </a:extLst>
          </p:cNvPr>
          <p:cNvSpPr txBox="1"/>
          <p:nvPr/>
        </p:nvSpPr>
        <p:spPr>
          <a:xfrm>
            <a:off x="408935" y="890311"/>
            <a:ext cx="11374130" cy="848117"/>
          </a:xfrm>
          <a:prstGeom prst="rect">
            <a:avLst/>
          </a:prstGeom>
          <a:noFill/>
        </p:spPr>
        <p:txBody>
          <a:bodyPr wrap="square" rtlCol="0">
            <a:spAutoFit/>
          </a:bodyPr>
          <a:lstStyle/>
          <a:p>
            <a:pPr marL="285750" indent="-285750" algn="just">
              <a:lnSpc>
                <a:spcPts val="2000"/>
              </a:lnSpc>
              <a:buFont typeface="Wingdings" panose="05000000000000000000" pitchFamily="2" charset="2"/>
              <a:buChar char="l"/>
              <a:defRPr/>
            </a:pPr>
            <a:r>
              <a:rPr lang="ja-JP" altLang="en-US" sz="1400" kern="100" dirty="0">
                <a:effectLst/>
                <a:latin typeface="+mn-ea"/>
                <a:cs typeface="Times New Roman" panose="02020603050405020304" pitchFamily="18" charset="0"/>
              </a:rPr>
              <a:t>売買条件を決定する</a:t>
            </a:r>
            <a:r>
              <a:rPr lang="ja-JP" altLang="en-US" sz="1400" b="1" u="sng" kern="100" dirty="0">
                <a:effectLst/>
                <a:latin typeface="+mn-ea"/>
                <a:cs typeface="Times New Roman" panose="02020603050405020304" pitchFamily="18" charset="0"/>
              </a:rPr>
              <a:t>重要な基本要素</a:t>
            </a:r>
            <a:r>
              <a:rPr lang="ja-JP" altLang="en-US" sz="1400" b="1" u="sng" kern="100" dirty="0">
                <a:latin typeface="+mn-ea"/>
                <a:cs typeface="Times New Roman" panose="02020603050405020304" pitchFamily="18" charset="0"/>
              </a:rPr>
              <a:t>（</a:t>
            </a:r>
            <a:r>
              <a:rPr lang="ja-JP" altLang="en-US" sz="1400" b="1" u="sng" kern="100" dirty="0">
                <a:effectLst/>
                <a:latin typeface="+mn-ea"/>
                <a:cs typeface="Times New Roman" panose="02020603050405020304" pitchFamily="18" charset="0"/>
              </a:rPr>
              <a:t>事業・財務・組織体制等）に着目し、</a:t>
            </a:r>
            <a:r>
              <a:rPr lang="en-US" altLang="ja-JP" sz="1400" b="1" u="sng" kern="100" dirty="0">
                <a:effectLst/>
                <a:latin typeface="+mn-ea"/>
                <a:cs typeface="Times New Roman" panose="02020603050405020304" pitchFamily="18" charset="0"/>
              </a:rPr>
              <a:t>M&amp;A</a:t>
            </a:r>
            <a:r>
              <a:rPr lang="ja-JP" altLang="en-US" sz="1400" b="1" u="sng" kern="100" dirty="0">
                <a:effectLst/>
                <a:latin typeface="+mn-ea"/>
                <a:cs typeface="Times New Roman" panose="02020603050405020304" pitchFamily="18" charset="0"/>
              </a:rPr>
              <a:t>実行の数年前からコンサルティング</a:t>
            </a:r>
            <a:r>
              <a:rPr lang="ja-JP" altLang="en-US" sz="1400" kern="100" dirty="0">
                <a:effectLst/>
                <a:latin typeface="+mn-ea"/>
                <a:cs typeface="Times New Roman" panose="02020603050405020304" pitchFamily="18" charset="0"/>
              </a:rPr>
              <a:t>を実施します。</a:t>
            </a:r>
            <a:endParaRPr lang="en-US" altLang="ja-JP" sz="1400" kern="100" dirty="0">
              <a:effectLst/>
              <a:latin typeface="+mn-ea"/>
              <a:cs typeface="Times New Roman" panose="02020603050405020304" pitchFamily="18" charset="0"/>
            </a:endParaRPr>
          </a:p>
          <a:p>
            <a:pPr marL="285750" indent="-285750" algn="just">
              <a:lnSpc>
                <a:spcPts val="2000"/>
              </a:lnSpc>
              <a:buFont typeface="Wingdings" panose="05000000000000000000" pitchFamily="2" charset="2"/>
              <a:buChar char="l"/>
              <a:defRPr/>
            </a:pPr>
            <a:r>
              <a:rPr lang="en-US" altLang="ja-JP" sz="1400" kern="100" dirty="0">
                <a:effectLst/>
                <a:latin typeface="+mn-ea"/>
                <a:cs typeface="Times New Roman" panose="02020603050405020304" pitchFamily="18" charset="0"/>
              </a:rPr>
              <a:t>M&amp;A</a:t>
            </a:r>
            <a:r>
              <a:rPr lang="ja-JP" altLang="en-US" sz="1400" kern="100" dirty="0">
                <a:effectLst/>
                <a:latin typeface="+mn-ea"/>
                <a:cs typeface="Times New Roman" panose="02020603050405020304" pitchFamily="18" charset="0"/>
              </a:rPr>
              <a:t>の際に必ずチェックされる議事録・契約書等や管理体制の不備、業績不振、</a:t>
            </a:r>
            <a:r>
              <a:rPr lang="en-US" altLang="ja-JP" sz="1400" kern="100" dirty="0">
                <a:effectLst/>
                <a:latin typeface="+mn-ea"/>
                <a:cs typeface="Times New Roman" panose="02020603050405020304" pitchFamily="18" charset="0"/>
              </a:rPr>
              <a:t>DX</a:t>
            </a:r>
            <a:r>
              <a:rPr lang="ja-JP" altLang="en-US" sz="1400" kern="100" dirty="0">
                <a:effectLst/>
                <a:latin typeface="+mn-ea"/>
                <a:cs typeface="Times New Roman" panose="02020603050405020304" pitchFamily="18" charset="0"/>
              </a:rPr>
              <a:t>対応への遅れ</a:t>
            </a:r>
            <a:r>
              <a:rPr lang="ja-JP" altLang="en-US" sz="1400" kern="100" dirty="0">
                <a:latin typeface="+mn-ea"/>
                <a:cs typeface="Times New Roman" panose="02020603050405020304" pitchFamily="18" charset="0"/>
              </a:rPr>
              <a:t>に等</a:t>
            </a:r>
            <a:r>
              <a:rPr lang="ja-JP" altLang="en-US" sz="1400" kern="100" dirty="0">
                <a:effectLst/>
                <a:latin typeface="+mn-ea"/>
                <a:cs typeface="Times New Roman" panose="02020603050405020304" pitchFamily="18" charset="0"/>
              </a:rPr>
              <a:t>より、</a:t>
            </a:r>
            <a:r>
              <a:rPr lang="ja-JP" altLang="en-US" sz="1400" b="1" u="sng" kern="100" dirty="0">
                <a:effectLst/>
                <a:latin typeface="+mn-ea"/>
                <a:cs typeface="Times New Roman" panose="02020603050405020304" pitchFamily="18" charset="0"/>
              </a:rPr>
              <a:t>買い手が見つからない</a:t>
            </a:r>
            <a:r>
              <a:rPr lang="ja-JP" altLang="en-US" sz="1400" b="1" u="sng" kern="100" dirty="0">
                <a:latin typeface="+mn-ea"/>
                <a:cs typeface="Times New Roman" panose="02020603050405020304" pitchFamily="18" charset="0"/>
              </a:rPr>
              <a:t>（</a:t>
            </a:r>
            <a:r>
              <a:rPr lang="ja-JP" altLang="en-US" sz="1400" b="1" u="sng" kern="100" dirty="0">
                <a:effectLst/>
                <a:latin typeface="+mn-ea"/>
                <a:cs typeface="Times New Roman" panose="02020603050405020304" pitchFamily="18" charset="0"/>
              </a:rPr>
              <a:t>見つかっても不利な条件を呑まざるを得ない</a:t>
            </a:r>
            <a:r>
              <a:rPr lang="ja-JP" altLang="en-US" sz="1400" b="1" u="sng" kern="100" dirty="0">
                <a:latin typeface="+mn-ea"/>
                <a:cs typeface="Times New Roman" panose="02020603050405020304" pitchFamily="18" charset="0"/>
              </a:rPr>
              <a:t>）</a:t>
            </a:r>
            <a:r>
              <a:rPr lang="ja-JP" altLang="en-US" sz="1400" b="1" u="sng" kern="100" dirty="0">
                <a:effectLst/>
                <a:latin typeface="+mn-ea"/>
                <a:cs typeface="Times New Roman" panose="02020603050405020304" pitchFamily="18" charset="0"/>
              </a:rPr>
              <a:t>等の問題や破談リスクを早期に解決し、</a:t>
            </a:r>
            <a:r>
              <a:rPr lang="en-US" altLang="ja-JP" sz="1400" b="1" u="sng" kern="100" dirty="0">
                <a:effectLst/>
                <a:latin typeface="+mn-ea"/>
                <a:cs typeface="Times New Roman" panose="02020603050405020304" pitchFamily="18" charset="0"/>
              </a:rPr>
              <a:t>M&amp;A</a:t>
            </a:r>
            <a:r>
              <a:rPr lang="ja-JP" altLang="en-US" sz="1400" b="1" u="sng" kern="100" dirty="0">
                <a:effectLst/>
                <a:latin typeface="+mn-ea"/>
                <a:cs typeface="Times New Roman" panose="02020603050405020304" pitchFamily="18" charset="0"/>
              </a:rPr>
              <a:t>を優位に進める</a:t>
            </a:r>
            <a:r>
              <a:rPr lang="ja-JP" altLang="en-US" sz="1400" kern="100" dirty="0">
                <a:effectLst/>
                <a:latin typeface="+mn-ea"/>
                <a:cs typeface="Times New Roman" panose="02020603050405020304" pitchFamily="18" charset="0"/>
              </a:rPr>
              <a:t>ためのサービスです。</a:t>
            </a:r>
          </a:p>
        </p:txBody>
      </p:sp>
      <p:sp>
        <p:nvSpPr>
          <p:cNvPr id="2" name="正方形/長方形 1">
            <a:extLst>
              <a:ext uri="{FF2B5EF4-FFF2-40B4-BE49-F238E27FC236}">
                <a16:creationId xmlns:a16="http://schemas.microsoft.com/office/drawing/2014/main" id="{A2D5ED50-2139-20B4-4EA5-9E4EEFE3824C}"/>
              </a:ext>
            </a:extLst>
          </p:cNvPr>
          <p:cNvSpPr/>
          <p:nvPr/>
        </p:nvSpPr>
        <p:spPr>
          <a:xfrm>
            <a:off x="544064" y="1776967"/>
            <a:ext cx="2361868" cy="1522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コンサルティングの流れ</a:t>
            </a:r>
          </a:p>
        </p:txBody>
      </p:sp>
      <p:sp>
        <p:nvSpPr>
          <p:cNvPr id="8" name="正方形/長方形 7">
            <a:extLst>
              <a:ext uri="{FF2B5EF4-FFF2-40B4-BE49-F238E27FC236}">
                <a16:creationId xmlns:a16="http://schemas.microsoft.com/office/drawing/2014/main" id="{4D551E7A-D76E-5600-7CD8-360B14C0DA91}"/>
              </a:ext>
            </a:extLst>
          </p:cNvPr>
          <p:cNvSpPr/>
          <p:nvPr/>
        </p:nvSpPr>
        <p:spPr>
          <a:xfrm>
            <a:off x="2960176" y="1776966"/>
            <a:ext cx="8741043" cy="1522825"/>
          </a:xfrm>
          <a:prstGeom prst="rect">
            <a:avLst/>
          </a:prstGeom>
          <a:solidFill>
            <a:schemeClr val="bg1"/>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spcAft>
                <a:spcPts val="600"/>
              </a:spcAft>
              <a:buFont typeface="+mj-lt"/>
              <a:buAutoNum type="arabicPeriod"/>
            </a:pPr>
            <a:r>
              <a:rPr lang="ja-JP" altLang="en-US" sz="1400" b="0" i="0" dirty="0">
                <a:solidFill>
                  <a:srgbClr val="222222"/>
                </a:solidFill>
                <a:effectLst/>
                <a:latin typeface="+mn-ea"/>
              </a:rPr>
              <a:t>株価算定と経営課題（事業、財務、組織、営業、再生など）の把握と解決</a:t>
            </a:r>
          </a:p>
          <a:p>
            <a:pPr algn="l">
              <a:spcAft>
                <a:spcPts val="600"/>
              </a:spcAft>
              <a:buFont typeface="+mj-lt"/>
              <a:buAutoNum type="arabicPeriod"/>
            </a:pPr>
            <a:r>
              <a:rPr lang="en-US" altLang="ja-JP" sz="1400" b="0" i="0" dirty="0">
                <a:solidFill>
                  <a:srgbClr val="222222"/>
                </a:solidFill>
                <a:effectLst/>
                <a:latin typeface="+mn-ea"/>
              </a:rPr>
              <a:t>M&amp;A</a:t>
            </a:r>
            <a:r>
              <a:rPr lang="ja-JP" altLang="en-US" sz="1400" b="0" i="0" dirty="0">
                <a:solidFill>
                  <a:srgbClr val="222222"/>
                </a:solidFill>
                <a:effectLst/>
                <a:latin typeface="+mn-ea"/>
              </a:rPr>
              <a:t>目標の設定（スケジュール、目標金額、買い手候補など）</a:t>
            </a:r>
          </a:p>
          <a:p>
            <a:pPr algn="l">
              <a:spcAft>
                <a:spcPts val="600"/>
              </a:spcAft>
              <a:buFont typeface="+mj-lt"/>
              <a:buAutoNum type="arabicPeriod"/>
            </a:pPr>
            <a:r>
              <a:rPr lang="en-US" altLang="ja-JP" sz="1400" b="0" i="0" dirty="0">
                <a:solidFill>
                  <a:srgbClr val="222222"/>
                </a:solidFill>
                <a:effectLst/>
                <a:latin typeface="+mn-ea"/>
              </a:rPr>
              <a:t>M&amp;A</a:t>
            </a:r>
            <a:r>
              <a:rPr lang="ja-JP" altLang="en-US" sz="1400" b="0" i="0" dirty="0">
                <a:solidFill>
                  <a:srgbClr val="222222"/>
                </a:solidFill>
                <a:effectLst/>
                <a:latin typeface="+mn-ea"/>
              </a:rPr>
              <a:t>事業計画、アクションプラン（課題の解決方法）の作成</a:t>
            </a:r>
          </a:p>
          <a:p>
            <a:pPr algn="l">
              <a:spcAft>
                <a:spcPts val="600"/>
              </a:spcAft>
              <a:buFont typeface="+mj-lt"/>
              <a:buAutoNum type="arabicPeriod"/>
            </a:pPr>
            <a:r>
              <a:rPr lang="ja-JP" altLang="en-US" sz="1400" b="0" i="0" dirty="0">
                <a:solidFill>
                  <a:srgbClr val="222222"/>
                </a:solidFill>
                <a:effectLst/>
                <a:latin typeface="+mn-ea"/>
              </a:rPr>
              <a:t>モニタリング（</a:t>
            </a:r>
            <a:r>
              <a:rPr lang="en-US" altLang="ja-JP" sz="1400" b="0" i="0" dirty="0">
                <a:solidFill>
                  <a:srgbClr val="222222"/>
                </a:solidFill>
                <a:effectLst/>
                <a:latin typeface="+mn-ea"/>
              </a:rPr>
              <a:t>PDCA</a:t>
            </a:r>
            <a:r>
              <a:rPr lang="ja-JP" altLang="en-US" sz="1400" b="0" i="0" dirty="0">
                <a:solidFill>
                  <a:srgbClr val="222222"/>
                </a:solidFill>
                <a:effectLst/>
                <a:latin typeface="+mn-ea"/>
              </a:rPr>
              <a:t>、会議体の設置と運用）</a:t>
            </a:r>
          </a:p>
          <a:p>
            <a:pPr algn="l">
              <a:spcAft>
                <a:spcPts val="600"/>
              </a:spcAft>
              <a:buFont typeface="+mj-lt"/>
              <a:buAutoNum type="arabicPeriod"/>
            </a:pPr>
            <a:r>
              <a:rPr lang="en-US" altLang="ja-JP" sz="1400" b="0" i="0" dirty="0">
                <a:solidFill>
                  <a:srgbClr val="222222"/>
                </a:solidFill>
                <a:effectLst/>
                <a:latin typeface="+mn-ea"/>
              </a:rPr>
              <a:t>M&amp;A</a:t>
            </a:r>
            <a:r>
              <a:rPr lang="ja-JP" altLang="en-US" sz="1400" b="0" i="0" dirty="0">
                <a:solidFill>
                  <a:srgbClr val="222222"/>
                </a:solidFill>
                <a:effectLst/>
                <a:latin typeface="+mn-ea"/>
              </a:rPr>
              <a:t>の実行</a:t>
            </a:r>
          </a:p>
          <a:p>
            <a:pPr algn="just">
              <a:spcAft>
                <a:spcPts val="600"/>
              </a:spcAft>
            </a:pPr>
            <a:endParaRPr lang="en-US" altLang="ja-JP" sz="1400" b="0" i="0" dirty="0">
              <a:solidFill>
                <a:srgbClr val="222222"/>
              </a:solidFill>
              <a:effectLst/>
              <a:latin typeface="+mn-ea"/>
            </a:endParaRPr>
          </a:p>
        </p:txBody>
      </p:sp>
      <p:sp>
        <p:nvSpPr>
          <p:cNvPr id="5" name="正方形/長方形 4">
            <a:extLst>
              <a:ext uri="{FF2B5EF4-FFF2-40B4-BE49-F238E27FC236}">
                <a16:creationId xmlns:a16="http://schemas.microsoft.com/office/drawing/2014/main" id="{F2C7DC1B-5176-52E9-C4C7-40203FDE922F}"/>
              </a:ext>
            </a:extLst>
          </p:cNvPr>
          <p:cNvSpPr/>
          <p:nvPr/>
        </p:nvSpPr>
        <p:spPr>
          <a:xfrm>
            <a:off x="544064" y="3362113"/>
            <a:ext cx="2361868" cy="53719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料金</a:t>
            </a:r>
          </a:p>
        </p:txBody>
      </p:sp>
      <p:sp>
        <p:nvSpPr>
          <p:cNvPr id="6" name="正方形/長方形 5">
            <a:extLst>
              <a:ext uri="{FF2B5EF4-FFF2-40B4-BE49-F238E27FC236}">
                <a16:creationId xmlns:a16="http://schemas.microsoft.com/office/drawing/2014/main" id="{89F46D22-5A6C-53B7-09D1-AC23595194BA}"/>
              </a:ext>
            </a:extLst>
          </p:cNvPr>
          <p:cNvSpPr/>
          <p:nvPr/>
        </p:nvSpPr>
        <p:spPr>
          <a:xfrm>
            <a:off x="2960176" y="3362112"/>
            <a:ext cx="8741043" cy="537198"/>
          </a:xfrm>
          <a:prstGeom prst="rect">
            <a:avLst/>
          </a:prstGeom>
          <a:solidFill>
            <a:schemeClr val="bg1"/>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ja-JP" altLang="en-US" sz="1400" b="0" i="0" dirty="0">
                <a:solidFill>
                  <a:srgbClr val="222222"/>
                </a:solidFill>
                <a:effectLst/>
                <a:latin typeface="Roboto" panose="02000000000000000000" pitchFamily="2" charset="0"/>
              </a:rPr>
              <a:t>月額</a:t>
            </a:r>
            <a:r>
              <a:rPr lang="en-US" altLang="ja-JP" sz="1400" b="0" i="0" dirty="0">
                <a:solidFill>
                  <a:srgbClr val="222222"/>
                </a:solidFill>
                <a:effectLst/>
                <a:latin typeface="Roboto" panose="02000000000000000000" pitchFamily="2" charset="0"/>
              </a:rPr>
              <a:t>10</a:t>
            </a:r>
            <a:r>
              <a:rPr lang="ja-JP" altLang="en-US" sz="1400" b="0" i="0" dirty="0">
                <a:solidFill>
                  <a:srgbClr val="222222"/>
                </a:solidFill>
                <a:effectLst/>
                <a:latin typeface="Roboto" panose="02000000000000000000" pitchFamily="2" charset="0"/>
              </a:rPr>
              <a:t>万円～（最低</a:t>
            </a:r>
            <a:r>
              <a:rPr lang="en-US" altLang="ja-JP" sz="1400" b="0" i="0" dirty="0">
                <a:solidFill>
                  <a:srgbClr val="222222"/>
                </a:solidFill>
                <a:effectLst/>
                <a:latin typeface="Roboto" panose="02000000000000000000" pitchFamily="2" charset="0"/>
              </a:rPr>
              <a:t>1</a:t>
            </a:r>
            <a:r>
              <a:rPr lang="ja-JP" altLang="en-US" sz="1400" b="0" i="0" dirty="0">
                <a:solidFill>
                  <a:srgbClr val="222222"/>
                </a:solidFill>
                <a:effectLst/>
                <a:latin typeface="Roboto" panose="02000000000000000000" pitchFamily="2" charset="0"/>
              </a:rPr>
              <a:t>年から）</a:t>
            </a:r>
            <a:endParaRPr lang="en-US" altLang="ja-JP" sz="1400" b="0" i="0" dirty="0">
              <a:solidFill>
                <a:srgbClr val="222222"/>
              </a:solidFill>
              <a:effectLst/>
              <a:latin typeface="Roboto" panose="02000000000000000000" pitchFamily="2" charset="0"/>
            </a:endParaRPr>
          </a:p>
          <a:p>
            <a:pPr algn="just"/>
            <a:r>
              <a:rPr lang="en-US" altLang="ja-JP" sz="1400" dirty="0">
                <a:solidFill>
                  <a:srgbClr val="222222"/>
                </a:solidFill>
                <a:latin typeface="Meiryo UI" panose="020B0604030504040204" pitchFamily="50" charset="-128"/>
                <a:ea typeface="Meiryo UI" panose="020B0604030504040204" pitchFamily="50" charset="-128"/>
              </a:rPr>
              <a:t>※</a:t>
            </a:r>
            <a:r>
              <a:rPr lang="ja-JP" altLang="en-US" sz="1400" dirty="0">
                <a:solidFill>
                  <a:srgbClr val="222222"/>
                </a:solidFill>
                <a:latin typeface="Meiryo UI" panose="020B0604030504040204" pitchFamily="50" charset="-128"/>
                <a:ea typeface="Meiryo UI" panose="020B0604030504040204" pitchFamily="50" charset="-128"/>
              </a:rPr>
              <a:t>その他、</a:t>
            </a:r>
            <a:r>
              <a:rPr lang="en-US" altLang="ja-JP" sz="1400" dirty="0">
                <a:solidFill>
                  <a:srgbClr val="222222"/>
                </a:solidFill>
                <a:latin typeface="Meiryo UI" panose="020B0604030504040204" pitchFamily="50" charset="-128"/>
                <a:ea typeface="Meiryo UI" panose="020B0604030504040204" pitchFamily="50" charset="-128"/>
              </a:rPr>
              <a:t>HP</a:t>
            </a:r>
            <a:r>
              <a:rPr lang="ja-JP" altLang="en-US" sz="1400" dirty="0">
                <a:solidFill>
                  <a:srgbClr val="222222"/>
                </a:solidFill>
                <a:latin typeface="Meiryo UI" panose="020B0604030504040204" pitchFamily="50" charset="-128"/>
                <a:ea typeface="Meiryo UI" panose="020B0604030504040204" pitchFamily="50" charset="-128"/>
              </a:rPr>
              <a:t>制作・</a:t>
            </a:r>
            <a:r>
              <a:rPr lang="en-US" altLang="ja-JP" sz="1400" dirty="0">
                <a:solidFill>
                  <a:srgbClr val="222222"/>
                </a:solidFill>
                <a:latin typeface="Meiryo UI" panose="020B0604030504040204" pitchFamily="50" charset="-128"/>
                <a:ea typeface="Meiryo UI" panose="020B0604030504040204" pitchFamily="50" charset="-128"/>
              </a:rPr>
              <a:t>Web</a:t>
            </a:r>
            <a:r>
              <a:rPr lang="ja-JP" altLang="en-US" sz="1400" dirty="0">
                <a:solidFill>
                  <a:srgbClr val="222222"/>
                </a:solidFill>
                <a:latin typeface="Meiryo UI" panose="020B0604030504040204" pitchFamily="50" charset="-128"/>
                <a:ea typeface="Meiryo UI" panose="020B0604030504040204" pitchFamily="50" charset="-128"/>
              </a:rPr>
              <a:t>広告・マーケティング分析等の実費料金がかかります</a:t>
            </a:r>
            <a:endParaRPr lang="en-US" altLang="ja-JP" sz="1400" b="0" i="0" dirty="0">
              <a:solidFill>
                <a:srgbClr val="222222"/>
              </a:solidFill>
              <a:effectLst/>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95F72AB7-C210-77ED-22F4-B79A270343CB}"/>
              </a:ext>
            </a:extLst>
          </p:cNvPr>
          <p:cNvSpPr/>
          <p:nvPr/>
        </p:nvSpPr>
        <p:spPr>
          <a:xfrm>
            <a:off x="544064" y="3961631"/>
            <a:ext cx="2361868" cy="276517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効果のイメージ</a:t>
            </a:r>
          </a:p>
        </p:txBody>
      </p:sp>
      <p:pic>
        <p:nvPicPr>
          <p:cNvPr id="21" name="図 20">
            <a:extLst>
              <a:ext uri="{FF2B5EF4-FFF2-40B4-BE49-F238E27FC236}">
                <a16:creationId xmlns:a16="http://schemas.microsoft.com/office/drawing/2014/main" id="{06786E70-22E2-3741-9201-1CE0FED56CF9}"/>
              </a:ext>
            </a:extLst>
          </p:cNvPr>
          <p:cNvPicPr>
            <a:picLocks noChangeAspect="1"/>
          </p:cNvPicPr>
          <p:nvPr/>
        </p:nvPicPr>
        <p:blipFill>
          <a:blip r:embed="rId2"/>
          <a:stretch>
            <a:fillRect/>
          </a:stretch>
        </p:blipFill>
        <p:spPr>
          <a:xfrm>
            <a:off x="4644334" y="4094921"/>
            <a:ext cx="4981044" cy="2316152"/>
          </a:xfrm>
          <a:prstGeom prst="rect">
            <a:avLst/>
          </a:prstGeom>
          <a:ln>
            <a:solidFill>
              <a:schemeClr val="bg1">
                <a:lumMod val="85000"/>
              </a:schemeClr>
            </a:solidFill>
          </a:ln>
        </p:spPr>
      </p:pic>
      <p:sp>
        <p:nvSpPr>
          <p:cNvPr id="9" name="スライド番号プレースホルダー 1">
            <a:extLst>
              <a:ext uri="{FF2B5EF4-FFF2-40B4-BE49-F238E27FC236}">
                <a16:creationId xmlns:a16="http://schemas.microsoft.com/office/drawing/2014/main" id="{F82871BF-7E14-2A79-1317-F81BC3C297C9}"/>
              </a:ext>
            </a:extLst>
          </p:cNvPr>
          <p:cNvSpPr>
            <a:spLocks noGrp="1"/>
          </p:cNvSpPr>
          <p:nvPr>
            <p:ph type="sldNum" sz="quarter" idx="12"/>
          </p:nvPr>
        </p:nvSpPr>
        <p:spPr>
          <a:xfrm>
            <a:off x="9448800" y="6492875"/>
            <a:ext cx="2743200" cy="365125"/>
          </a:xfrm>
        </p:spPr>
        <p:txBody>
          <a:bodyPr/>
          <a:lstStyle/>
          <a:p>
            <a:fld id="{26CC2B4A-97AC-4523-B612-441E67B50FCC}" type="slidenum">
              <a:rPr lang="ja-JP" altLang="en-US" smtClean="0"/>
              <a:pPr/>
              <a:t>30</a:t>
            </a:fld>
            <a:endParaRPr lang="ja-JP" altLang="en-US" sz="1400" dirty="0"/>
          </a:p>
        </p:txBody>
      </p:sp>
    </p:spTree>
    <p:extLst>
      <p:ext uri="{BB962C8B-B14F-4D97-AF65-F5344CB8AC3E}">
        <p14:creationId xmlns:p14="http://schemas.microsoft.com/office/powerpoint/2010/main" val="2566002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2ECE9-6D9B-FC5F-6838-A75E71F63807}"/>
            </a:ext>
          </a:extLst>
        </p:cNvPr>
        <p:cNvGrpSpPr/>
        <p:nvPr/>
      </p:nvGrpSpPr>
      <p:grpSpPr>
        <a:xfrm>
          <a:off x="0" y="0"/>
          <a:ext cx="0" cy="0"/>
          <a:chOff x="0" y="0"/>
          <a:chExt cx="0" cy="0"/>
        </a:xfrm>
      </p:grpSpPr>
      <p:sp>
        <p:nvSpPr>
          <p:cNvPr id="12" name="タイトル 1">
            <a:extLst>
              <a:ext uri="{FF2B5EF4-FFF2-40B4-BE49-F238E27FC236}">
                <a16:creationId xmlns:a16="http://schemas.microsoft.com/office/drawing/2014/main" id="{92050ECB-549C-E356-9A67-7C43626FD060}"/>
              </a:ext>
            </a:extLst>
          </p:cNvPr>
          <p:cNvSpPr>
            <a:spLocks noGrp="1"/>
          </p:cNvSpPr>
          <p:nvPr>
            <p:ph type="title"/>
          </p:nvPr>
        </p:nvSpPr>
        <p:spPr>
          <a:xfrm>
            <a:off x="404582" y="0"/>
            <a:ext cx="10515600" cy="1325563"/>
          </a:xfrm>
        </p:spPr>
        <p:txBody>
          <a:bodyPr>
            <a:normAutofit/>
          </a:bodyPr>
          <a:lstStyle/>
          <a:p>
            <a:r>
              <a:rPr lang="ja-JP" altLang="en-US" sz="2800" b="1" dirty="0">
                <a:latin typeface="+mn-ea"/>
                <a:ea typeface="+mn-ea"/>
              </a:rPr>
              <a:t>事業承継の事前準備</a:t>
            </a:r>
            <a:endParaRPr kumimoji="1" lang="ja-JP" altLang="en-US" sz="2800" b="1" dirty="0">
              <a:latin typeface="+mn-ea"/>
              <a:ea typeface="+mn-ea"/>
            </a:endParaRPr>
          </a:p>
        </p:txBody>
      </p:sp>
      <p:sp>
        <p:nvSpPr>
          <p:cNvPr id="21" name="スライド番号プレースホルダー 2">
            <a:extLst>
              <a:ext uri="{FF2B5EF4-FFF2-40B4-BE49-F238E27FC236}">
                <a16:creationId xmlns:a16="http://schemas.microsoft.com/office/drawing/2014/main" id="{9A20E516-A525-8A8B-6FB2-7A75F3B358F4}"/>
              </a:ext>
            </a:extLst>
          </p:cNvPr>
          <p:cNvSpPr>
            <a:spLocks noGrp="1"/>
          </p:cNvSpPr>
          <p:nvPr>
            <p:ph type="sldNum" sz="quarter" idx="12"/>
          </p:nvPr>
        </p:nvSpPr>
        <p:spPr>
          <a:xfrm>
            <a:off x="9273841" y="637768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2B4A-97AC-4523-B612-441E67B50FCC}"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5519A555-6C44-B10E-A8C8-3BD5BD10A86B}"/>
              </a:ext>
            </a:extLst>
          </p:cNvPr>
          <p:cNvPicPr>
            <a:picLocks noChangeAspect="1"/>
          </p:cNvPicPr>
          <p:nvPr/>
        </p:nvPicPr>
        <p:blipFill>
          <a:blip r:embed="rId2"/>
          <a:stretch>
            <a:fillRect/>
          </a:stretch>
        </p:blipFill>
        <p:spPr>
          <a:xfrm>
            <a:off x="0" y="825976"/>
            <a:ext cx="12192000" cy="5832731"/>
          </a:xfrm>
          <a:prstGeom prst="rect">
            <a:avLst/>
          </a:prstGeom>
        </p:spPr>
      </p:pic>
    </p:spTree>
    <p:extLst>
      <p:ext uri="{BB962C8B-B14F-4D97-AF65-F5344CB8AC3E}">
        <p14:creationId xmlns:p14="http://schemas.microsoft.com/office/powerpoint/2010/main" val="2819856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7B76F6-AE25-A188-7F70-ED20C4BAD9F3}"/>
              </a:ext>
            </a:extLst>
          </p:cNvPr>
          <p:cNvSpPr txBox="1"/>
          <p:nvPr/>
        </p:nvSpPr>
        <p:spPr>
          <a:xfrm>
            <a:off x="408935" y="890311"/>
            <a:ext cx="1137413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完全成功報酬制且つ最低成功報酬</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500</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万円の料金体系では、実績豊富な同業他社は存在しないと思われます。</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上場トップ</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3</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社に支援件数は劣りますが、その他の同業においては支援件数トップクラスです。</a:t>
            </a:r>
          </a:p>
        </p:txBody>
      </p:sp>
      <p:sp>
        <p:nvSpPr>
          <p:cNvPr id="3" name="タイトル 1">
            <a:extLst>
              <a:ext uri="{FF2B5EF4-FFF2-40B4-BE49-F238E27FC236}">
                <a16:creationId xmlns:a16="http://schemas.microsoft.com/office/drawing/2014/main" id="{C94B577B-255E-B844-F56E-4038976079EB}"/>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報酬体系（他社比較）</a:t>
            </a:r>
          </a:p>
        </p:txBody>
      </p:sp>
      <p:sp>
        <p:nvSpPr>
          <p:cNvPr id="5" name="スライド番号プレースホルダー 1">
            <a:extLst>
              <a:ext uri="{FF2B5EF4-FFF2-40B4-BE49-F238E27FC236}">
                <a16:creationId xmlns:a16="http://schemas.microsoft.com/office/drawing/2014/main" id="{92997470-EB7C-CBB2-996D-BDF7E49EDE79}"/>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2B4A-97AC-4523-B612-441E67B50FCC}" type="slidenum">
              <a:rPr kumimoji="1" lang="ja-JP" altLang="en-US" sz="14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4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graphicFrame>
        <p:nvGraphicFramePr>
          <p:cNvPr id="4" name="表 3">
            <a:extLst>
              <a:ext uri="{FF2B5EF4-FFF2-40B4-BE49-F238E27FC236}">
                <a16:creationId xmlns:a16="http://schemas.microsoft.com/office/drawing/2014/main" id="{39753416-09E1-0F6C-9DA5-FAB43C923521}"/>
              </a:ext>
            </a:extLst>
          </p:cNvPr>
          <p:cNvGraphicFramePr>
            <a:graphicFrameLocks noGrp="1"/>
          </p:cNvGraphicFramePr>
          <p:nvPr>
            <p:extLst>
              <p:ext uri="{D42A27DB-BD31-4B8C-83A1-F6EECF244321}">
                <p14:modId xmlns:p14="http://schemas.microsoft.com/office/powerpoint/2010/main" val="897001085"/>
              </p:ext>
            </p:extLst>
          </p:nvPr>
        </p:nvGraphicFramePr>
        <p:xfrm>
          <a:off x="281980" y="1534410"/>
          <a:ext cx="11628040" cy="5076000"/>
        </p:xfrm>
        <a:graphic>
          <a:graphicData uri="http://schemas.openxmlformats.org/drawingml/2006/table">
            <a:tbl>
              <a:tblPr firstRow="1" bandRow="1">
                <a:tableStyleId>{5C22544A-7EE6-4342-B048-85BDC9FD1C3A}</a:tableStyleId>
              </a:tblPr>
              <a:tblGrid>
                <a:gridCol w="828040">
                  <a:extLst>
                    <a:ext uri="{9D8B030D-6E8A-4147-A177-3AD203B41FA5}">
                      <a16:colId xmlns:a16="http://schemas.microsoft.com/office/drawing/2014/main" val="2357480980"/>
                    </a:ext>
                  </a:extLst>
                </a:gridCol>
                <a:gridCol w="1080000">
                  <a:extLst>
                    <a:ext uri="{9D8B030D-6E8A-4147-A177-3AD203B41FA5}">
                      <a16:colId xmlns:a16="http://schemas.microsoft.com/office/drawing/2014/main" val="2152181567"/>
                    </a:ext>
                  </a:extLst>
                </a:gridCol>
                <a:gridCol w="1080000">
                  <a:extLst>
                    <a:ext uri="{9D8B030D-6E8A-4147-A177-3AD203B41FA5}">
                      <a16:colId xmlns:a16="http://schemas.microsoft.com/office/drawing/2014/main" val="10363370"/>
                    </a:ext>
                  </a:extLst>
                </a:gridCol>
                <a:gridCol w="1080000">
                  <a:extLst>
                    <a:ext uri="{9D8B030D-6E8A-4147-A177-3AD203B41FA5}">
                      <a16:colId xmlns:a16="http://schemas.microsoft.com/office/drawing/2014/main" val="768985843"/>
                    </a:ext>
                  </a:extLst>
                </a:gridCol>
                <a:gridCol w="1080000">
                  <a:extLst>
                    <a:ext uri="{9D8B030D-6E8A-4147-A177-3AD203B41FA5}">
                      <a16:colId xmlns:a16="http://schemas.microsoft.com/office/drawing/2014/main" val="2188381018"/>
                    </a:ext>
                  </a:extLst>
                </a:gridCol>
                <a:gridCol w="1080000">
                  <a:extLst>
                    <a:ext uri="{9D8B030D-6E8A-4147-A177-3AD203B41FA5}">
                      <a16:colId xmlns:a16="http://schemas.microsoft.com/office/drawing/2014/main" val="1105496777"/>
                    </a:ext>
                  </a:extLst>
                </a:gridCol>
                <a:gridCol w="1080000">
                  <a:extLst>
                    <a:ext uri="{9D8B030D-6E8A-4147-A177-3AD203B41FA5}">
                      <a16:colId xmlns:a16="http://schemas.microsoft.com/office/drawing/2014/main" val="3750728281"/>
                    </a:ext>
                  </a:extLst>
                </a:gridCol>
                <a:gridCol w="1080000">
                  <a:extLst>
                    <a:ext uri="{9D8B030D-6E8A-4147-A177-3AD203B41FA5}">
                      <a16:colId xmlns:a16="http://schemas.microsoft.com/office/drawing/2014/main" val="4135854635"/>
                    </a:ext>
                  </a:extLst>
                </a:gridCol>
                <a:gridCol w="1080000">
                  <a:extLst>
                    <a:ext uri="{9D8B030D-6E8A-4147-A177-3AD203B41FA5}">
                      <a16:colId xmlns:a16="http://schemas.microsoft.com/office/drawing/2014/main" val="3094177694"/>
                    </a:ext>
                  </a:extLst>
                </a:gridCol>
                <a:gridCol w="1080000">
                  <a:extLst>
                    <a:ext uri="{9D8B030D-6E8A-4147-A177-3AD203B41FA5}">
                      <a16:colId xmlns:a16="http://schemas.microsoft.com/office/drawing/2014/main" val="52321438"/>
                    </a:ext>
                  </a:extLst>
                </a:gridCol>
                <a:gridCol w="1080000">
                  <a:extLst>
                    <a:ext uri="{9D8B030D-6E8A-4147-A177-3AD203B41FA5}">
                      <a16:colId xmlns:a16="http://schemas.microsoft.com/office/drawing/2014/main" val="388573598"/>
                    </a:ext>
                  </a:extLst>
                </a:gridCol>
              </a:tblGrid>
              <a:tr h="252000">
                <a:tc rowSpan="3">
                  <a:txBody>
                    <a:bodyPr/>
                    <a:lstStyle/>
                    <a:p>
                      <a:pPr algn="ctr"/>
                      <a:r>
                        <a:rPr kumimoji="1" lang="ja-JP" altLang="en-US" sz="1000" b="0" dirty="0">
                          <a:solidFill>
                            <a:schemeClr val="tx1"/>
                          </a:solidFill>
                          <a:latin typeface="+mn-ea"/>
                          <a:ea typeface="+mn-ea"/>
                        </a:rPr>
                        <a:t>会社名</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2">
                        <a:lumMod val="20000"/>
                        <a:lumOff val="80000"/>
                      </a:schemeClr>
                    </a:solidFill>
                  </a:tcPr>
                </a:tc>
                <a:tc gridSpan="8">
                  <a:txBody>
                    <a:bodyPr/>
                    <a:lstStyle/>
                    <a:p>
                      <a:pPr algn="ctr"/>
                      <a:r>
                        <a:rPr kumimoji="1" lang="ja-JP" altLang="en-US" sz="1000" b="0" dirty="0">
                          <a:solidFill>
                            <a:schemeClr val="tx1"/>
                          </a:solidFill>
                          <a:latin typeface="+mn-ea"/>
                          <a:ea typeface="+mn-ea"/>
                        </a:rPr>
                        <a:t>報酬体系</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pPr algn="ctr"/>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pPr algn="ctr"/>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pPr algn="ctr"/>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pPr algn="ctr"/>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pPr algn="ctr"/>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pPr algn="ctr"/>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rowSpan="3">
                  <a:txBody>
                    <a:bodyPr/>
                    <a:lstStyle/>
                    <a:p>
                      <a:pPr algn="ctr"/>
                      <a:r>
                        <a:rPr kumimoji="1" lang="ja-JP" altLang="en-US" sz="1000" b="0" dirty="0">
                          <a:solidFill>
                            <a:schemeClr val="tx1"/>
                          </a:solidFill>
                          <a:latin typeface="+mn-ea"/>
                          <a:ea typeface="+mn-ea"/>
                        </a:rPr>
                        <a:t>設立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2">
                        <a:lumMod val="20000"/>
                        <a:lumOff val="80000"/>
                      </a:schemeClr>
                    </a:solidFill>
                  </a:tcPr>
                </a:tc>
                <a:tc rowSpan="3">
                  <a:txBody>
                    <a:bodyPr/>
                    <a:lstStyle/>
                    <a:p>
                      <a:pPr algn="ctr"/>
                      <a:r>
                        <a:rPr kumimoji="1" lang="ja-JP" altLang="en-US" sz="1000" b="0" dirty="0">
                          <a:solidFill>
                            <a:schemeClr val="tx1"/>
                          </a:solidFill>
                          <a:latin typeface="+mn-ea"/>
                          <a:ea typeface="+mn-ea"/>
                        </a:rPr>
                        <a:t>累計支援件数</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33549823"/>
                  </a:ext>
                </a:extLst>
              </a:tr>
              <a:tr h="252000">
                <a:tc vMerge="1">
                  <a:txBody>
                    <a:bodyPr/>
                    <a:lstStyle/>
                    <a:p>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gridSpan="4">
                  <a:txBody>
                    <a:bodyPr/>
                    <a:lstStyle/>
                    <a:p>
                      <a:pPr algn="ctr"/>
                      <a:r>
                        <a:rPr kumimoji="1" lang="ja-JP" altLang="en-US" sz="1000" b="0" dirty="0">
                          <a:solidFill>
                            <a:schemeClr val="tx1"/>
                          </a:solidFill>
                          <a:latin typeface="+mn-ea"/>
                          <a:ea typeface="+mn-ea"/>
                        </a:rPr>
                        <a:t>譲渡企業</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gridSpan="4">
                  <a:txBody>
                    <a:bodyPr/>
                    <a:lstStyle/>
                    <a:p>
                      <a:pPr algn="ctr"/>
                      <a:r>
                        <a:rPr kumimoji="1" lang="ja-JP" altLang="en-US" sz="1000" b="0" dirty="0">
                          <a:solidFill>
                            <a:schemeClr val="tx1"/>
                          </a:solidFill>
                          <a:latin typeface="+mn-ea"/>
                          <a:ea typeface="+mn-ea"/>
                        </a:rPr>
                        <a:t>譲受企業</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4115159"/>
                  </a:ext>
                </a:extLst>
              </a:tr>
              <a:tr h="252000">
                <a:tc vMerge="1">
                  <a:txBody>
                    <a:bodyPr/>
                    <a:lstStyle/>
                    <a:p>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effectLst/>
                          <a:latin typeface="+mn-ea"/>
                          <a:ea typeface="+mn-ea"/>
                        </a:rPr>
                        <a:t>着手金</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0" i="0" u="none" strike="noStrike" dirty="0">
                          <a:solidFill>
                            <a:schemeClr val="tx1"/>
                          </a:solidFill>
                          <a:effectLst/>
                          <a:latin typeface="+mn-ea"/>
                          <a:ea typeface="+mn-ea"/>
                        </a:rPr>
                        <a:t>中間金</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000" b="0" i="0" u="none" strike="noStrike" dirty="0">
                          <a:solidFill>
                            <a:schemeClr val="tx1"/>
                          </a:solidFill>
                          <a:effectLst/>
                          <a:latin typeface="+mn-ea"/>
                          <a:ea typeface="+mn-ea"/>
                        </a:rPr>
                        <a:t>最低成果報酬額</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0" i="0" u="none" strike="noStrike" dirty="0">
                          <a:solidFill>
                            <a:schemeClr val="tx1"/>
                          </a:solidFill>
                          <a:effectLst/>
                          <a:latin typeface="+mn-ea"/>
                          <a:ea typeface="+mn-ea"/>
                        </a:rPr>
                        <a:t>成功報酬</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0" i="0" u="none" strike="noStrike" dirty="0">
                          <a:solidFill>
                            <a:schemeClr val="tx1"/>
                          </a:solidFill>
                          <a:effectLst/>
                          <a:latin typeface="+mn-ea"/>
                          <a:ea typeface="+mn-ea"/>
                        </a:rPr>
                        <a:t>着手金</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0" i="0" u="none" strike="noStrike" dirty="0">
                          <a:solidFill>
                            <a:schemeClr val="tx1"/>
                          </a:solidFill>
                          <a:effectLst/>
                          <a:latin typeface="+mn-ea"/>
                          <a:ea typeface="+mn-ea"/>
                        </a:rPr>
                        <a:t>中間金</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000" b="0" i="0" u="none" strike="noStrike" dirty="0">
                          <a:solidFill>
                            <a:schemeClr val="tx1"/>
                          </a:solidFill>
                          <a:effectLst/>
                          <a:latin typeface="+mn-ea"/>
                          <a:ea typeface="+mn-ea"/>
                        </a:rPr>
                        <a:t>最低成果報酬額</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0" i="0" u="none" strike="noStrike" dirty="0">
                          <a:solidFill>
                            <a:schemeClr val="tx1"/>
                          </a:solidFill>
                          <a:effectLst/>
                          <a:latin typeface="+mn-ea"/>
                          <a:ea typeface="+mn-ea"/>
                        </a:rPr>
                        <a:t>成功報酬</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vMerge="1">
                  <a:txBody>
                    <a:bodyPr/>
                    <a:lstStyle/>
                    <a:p>
                      <a:endParaRPr kumimoji="1" lang="ja-JP" altLang="en-US" sz="105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05715889"/>
                  </a:ext>
                </a:extLst>
              </a:tr>
              <a:tr h="360000">
                <a:tc>
                  <a:txBody>
                    <a:bodyPr/>
                    <a:lstStyle/>
                    <a:p>
                      <a:pPr algn="ctr" fontAlgn="ctr"/>
                      <a:r>
                        <a:rPr lang="ja-JP" altLang="en-US" sz="1000" b="1" i="0" u="none" strike="noStrike" dirty="0">
                          <a:solidFill>
                            <a:schemeClr val="tx1"/>
                          </a:solidFill>
                          <a:effectLst/>
                          <a:latin typeface="+mn-ea"/>
                          <a:ea typeface="+mn-ea"/>
                        </a:rPr>
                        <a:t>かえでグループ</a:t>
                      </a:r>
                    </a:p>
                  </a:txBody>
                  <a:tcPr marL="7620" marR="7620" marT="7620" marB="0" anchor="ctr">
                    <a:lnL w="28575" cap="flat" cmpd="sng" algn="ctr">
                      <a:solidFill>
                        <a:srgbClr val="C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1" i="0" u="none" strike="noStrike" dirty="0">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pPr algn="ctr" fontAlgn="ctr"/>
                      <a:r>
                        <a:rPr lang="ja-JP" altLang="en-US" sz="1000" b="1" i="0" u="none" strike="noStrike" dirty="0">
                          <a:solidFill>
                            <a:srgbClr val="000000"/>
                          </a:solidFill>
                          <a:effectLst/>
                          <a:latin typeface="+mn-ea"/>
                          <a:ea typeface="+mn-ea"/>
                        </a:rPr>
                        <a:t>無料</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mn-ea"/>
                          <a:ea typeface="+mn-ea"/>
                        </a:rPr>
                        <a:t>500</a:t>
                      </a:r>
                      <a:r>
                        <a:rPr lang="ja-JP" altLang="en-US" sz="1000" b="1" i="0" u="none" strike="noStrike" dirty="0">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pPr algn="ctr" fontAlgn="ctr"/>
                      <a:r>
                        <a:rPr lang="ja-JP" altLang="en-US" sz="1000" b="1" i="0" u="none" strike="noStrike" dirty="0">
                          <a:solidFill>
                            <a:srgbClr val="000000"/>
                          </a:solidFill>
                          <a:effectLst/>
                          <a:latin typeface="+mn-ea"/>
                          <a:ea typeface="+mn-ea"/>
                        </a:rPr>
                        <a:t>オーナー受取額</a:t>
                      </a:r>
                      <a:br>
                        <a:rPr lang="ja-JP" altLang="en-US" sz="1000" b="1" i="0" u="none" strike="noStrike" dirty="0">
                          <a:solidFill>
                            <a:srgbClr val="000000"/>
                          </a:solidFill>
                          <a:effectLst/>
                          <a:latin typeface="+mn-ea"/>
                          <a:ea typeface="+mn-ea"/>
                        </a:rPr>
                      </a:br>
                      <a:r>
                        <a:rPr lang="ja-JP" altLang="en-US" sz="1000" b="1"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pPr algn="ctr" fontAlgn="ctr"/>
                      <a:r>
                        <a:rPr lang="ja-JP" altLang="en-US" sz="1000" b="1" i="0" u="none" strike="noStrike" dirty="0">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pPr algn="ctr" fontAlgn="ctr"/>
                      <a:r>
                        <a:rPr lang="ja-JP" altLang="en-US" sz="1000" b="1" i="0" u="none" strike="noStrike" dirty="0">
                          <a:solidFill>
                            <a:srgbClr val="000000"/>
                          </a:solidFill>
                          <a:effectLst/>
                          <a:latin typeface="+mn-ea"/>
                          <a:ea typeface="+mn-ea"/>
                        </a:rPr>
                        <a:t>無料</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mn-ea"/>
                          <a:ea typeface="+mn-ea"/>
                        </a:rPr>
                        <a:t>500</a:t>
                      </a:r>
                      <a:r>
                        <a:rPr lang="ja-JP" altLang="en-US" sz="1000" b="1" i="0" u="none" strike="noStrike" dirty="0">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pPr algn="ctr" fontAlgn="ctr"/>
                      <a:r>
                        <a:rPr lang="ja-JP" altLang="en-US" sz="1000" b="1" i="0" u="none" strike="noStrike" dirty="0">
                          <a:solidFill>
                            <a:srgbClr val="000000"/>
                          </a:solidFill>
                          <a:effectLst/>
                          <a:latin typeface="+mn-ea"/>
                          <a:ea typeface="+mn-ea"/>
                        </a:rPr>
                        <a:t>オーナー受取額</a:t>
                      </a:r>
                      <a:br>
                        <a:rPr lang="ja-JP" altLang="en-US" sz="1000" b="1" i="0" u="none" strike="noStrike" dirty="0">
                          <a:solidFill>
                            <a:srgbClr val="000000"/>
                          </a:solidFill>
                          <a:effectLst/>
                          <a:latin typeface="+mn-ea"/>
                          <a:ea typeface="+mn-ea"/>
                        </a:rPr>
                      </a:br>
                      <a:r>
                        <a:rPr lang="ja-JP" altLang="en-US" sz="1000" b="1"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mn-ea"/>
                          <a:ea typeface="+mn-ea"/>
                        </a:rPr>
                        <a:t>2005</a:t>
                      </a:r>
                      <a:r>
                        <a:rPr lang="ja-JP" altLang="en-US" sz="1000" b="1" i="0" u="none" strike="noStrike" dirty="0">
                          <a:solidFill>
                            <a:srgbClr val="000000"/>
                          </a:solidFill>
                          <a:effectLst/>
                          <a:latin typeface="+mn-ea"/>
                          <a:ea typeface="+mn-ea"/>
                        </a:rPr>
                        <a:t>年</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mn-ea"/>
                          <a:ea typeface="+mn-ea"/>
                        </a:rPr>
                        <a:t>400</a:t>
                      </a:r>
                      <a:r>
                        <a:rPr lang="ja-JP" altLang="en-US" sz="1000" b="1" i="0" u="none" strike="noStrike" dirty="0">
                          <a:solidFill>
                            <a:srgbClr val="000000"/>
                          </a:solidFill>
                          <a:effectLst/>
                          <a:latin typeface="+mn-ea"/>
                          <a:ea typeface="+mn-ea"/>
                        </a:rPr>
                        <a:t>件超</a:t>
                      </a:r>
                    </a:p>
                  </a:txBody>
                  <a:tcPr marL="7620" marR="7620" marT="7620" marB="0" anchor="ctr">
                    <a:lnL w="3175"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3965933720"/>
                  </a:ext>
                </a:extLst>
              </a:tr>
              <a:tr h="360000">
                <a:tc>
                  <a:txBody>
                    <a:bodyPr/>
                    <a:lstStyle/>
                    <a:p>
                      <a:pPr algn="ctr" fontAlgn="ctr"/>
                      <a:r>
                        <a:rPr lang="ja-JP" altLang="en-US" sz="1000" b="0" i="0" u="none" strike="noStrike" dirty="0">
                          <a:solidFill>
                            <a:schemeClr val="tx1"/>
                          </a:solidFill>
                          <a:effectLst/>
                          <a:latin typeface="+mn-ea"/>
                          <a:ea typeface="+mn-ea"/>
                        </a:rPr>
                        <a:t>上場</a:t>
                      </a:r>
                      <a:r>
                        <a:rPr lang="en-US" sz="1000" b="0" i="0" u="none" strike="noStrike" dirty="0">
                          <a:solidFill>
                            <a:schemeClr val="tx1"/>
                          </a:solidFill>
                          <a:effectLst/>
                          <a:latin typeface="+mn-ea"/>
                          <a:ea typeface="+mn-ea"/>
                        </a:rPr>
                        <a:t>N</a:t>
                      </a:r>
                      <a:r>
                        <a:rPr lang="ja-JP" altLang="en-US" sz="1000" b="0" i="0" u="none" strike="noStrike" dirty="0">
                          <a:solidFill>
                            <a:schemeClr val="tx1"/>
                          </a:solidFill>
                          <a:effectLst/>
                          <a:latin typeface="+mn-ea"/>
                          <a:ea typeface="+mn-ea"/>
                        </a:rPr>
                        <a:t>社</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000" b="0" i="0" u="none" strike="noStrike" dirty="0">
                          <a:solidFill>
                            <a:srgbClr val="000000"/>
                          </a:solidFill>
                          <a:effectLst/>
                          <a:latin typeface="+mn-ea"/>
                          <a:ea typeface="+mn-ea"/>
                        </a:rPr>
                        <a:t>100</a:t>
                      </a:r>
                      <a:r>
                        <a:rPr lang="ja-JP" altLang="en-US" sz="1000" b="0" i="0" u="none" strike="noStrike" dirty="0">
                          <a:solidFill>
                            <a:srgbClr val="000000"/>
                          </a:solidFill>
                          <a:effectLst/>
                          <a:latin typeface="+mn-ea"/>
                          <a:ea typeface="+mn-ea"/>
                        </a:rPr>
                        <a:t>万円～</a:t>
                      </a:r>
                      <a:br>
                        <a:rPr lang="ja-JP" altLang="en-US" sz="1000" b="0" i="0" u="none" strike="noStrike" dirty="0">
                          <a:solidFill>
                            <a:srgbClr val="000000"/>
                          </a:solidFill>
                          <a:effectLst/>
                          <a:latin typeface="+mn-ea"/>
                          <a:ea typeface="+mn-ea"/>
                        </a:rPr>
                      </a:br>
                      <a:r>
                        <a:rPr lang="en-US" altLang="ja-JP" sz="800" b="0" i="0" u="none" strike="noStrike" dirty="0">
                          <a:solidFill>
                            <a:srgbClr val="000000"/>
                          </a:solidFill>
                          <a:effectLst/>
                          <a:latin typeface="+mn-ea"/>
                          <a:ea typeface="+mn-ea"/>
                        </a:rPr>
                        <a:t>※</a:t>
                      </a:r>
                      <a:r>
                        <a:rPr lang="ja-JP" altLang="en-US" sz="800" b="0" i="0" u="none" strike="noStrike" dirty="0">
                          <a:solidFill>
                            <a:srgbClr val="000000"/>
                          </a:solidFill>
                          <a:effectLst/>
                          <a:latin typeface="+mn-ea"/>
                          <a:ea typeface="+mn-ea"/>
                        </a:rPr>
                        <a:t>簿価総資産額に応じる</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無料</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2,000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時価総資産</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100</a:t>
                      </a:r>
                      <a:r>
                        <a:rPr lang="ja-JP" altLang="en-US" sz="1000" b="0" i="0" u="none" strike="noStrike" dirty="0">
                          <a:solidFill>
                            <a:srgbClr val="000000"/>
                          </a:solidFill>
                          <a:effectLst/>
                          <a:latin typeface="+mn-ea"/>
                          <a:ea typeface="+mn-ea"/>
                        </a:rPr>
                        <a:t>万円～</a:t>
                      </a:r>
                      <a:br>
                        <a:rPr lang="ja-JP" altLang="en-US" sz="1000" b="0" i="0" u="none" strike="noStrike" dirty="0">
                          <a:solidFill>
                            <a:srgbClr val="000000"/>
                          </a:solidFill>
                          <a:effectLst/>
                          <a:latin typeface="+mn-ea"/>
                          <a:ea typeface="+mn-ea"/>
                        </a:rPr>
                      </a:br>
                      <a:r>
                        <a:rPr lang="en-US" altLang="ja-JP" sz="800" b="0" i="0" u="none" strike="noStrike" dirty="0">
                          <a:solidFill>
                            <a:srgbClr val="000000"/>
                          </a:solidFill>
                          <a:effectLst/>
                          <a:latin typeface="+mn-ea"/>
                          <a:ea typeface="+mn-ea"/>
                        </a:rPr>
                        <a:t>※</a:t>
                      </a:r>
                      <a:r>
                        <a:rPr lang="ja-JP" altLang="en-US" sz="800" b="0" i="0" u="none" strike="noStrike" dirty="0">
                          <a:solidFill>
                            <a:srgbClr val="000000"/>
                          </a:solidFill>
                          <a:effectLst/>
                          <a:latin typeface="+mn-ea"/>
                          <a:ea typeface="+mn-ea"/>
                        </a:rPr>
                        <a:t>簿価総資産額に応じる</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成功報酬の</a:t>
                      </a:r>
                      <a:r>
                        <a:rPr lang="en-US" altLang="ja-JP" sz="1000" b="0" i="0" u="none" strike="noStrike" dirty="0">
                          <a:solidFill>
                            <a:srgbClr val="000000"/>
                          </a:solidFill>
                          <a:effectLst/>
                          <a:latin typeface="+mn-ea"/>
                          <a:ea typeface="+mn-ea"/>
                        </a:rPr>
                        <a:t>20</a:t>
                      </a:r>
                      <a:r>
                        <a:rPr lang="ja-JP" altLang="en-US" sz="1000" b="0" i="0" u="none" strike="noStrike" dirty="0">
                          <a:solidFill>
                            <a:srgbClr val="000000"/>
                          </a:solidFill>
                          <a:effectLst/>
                          <a:latin typeface="+mn-ea"/>
                          <a:ea typeface="+mn-ea"/>
                        </a:rPr>
                        <a:t>％*</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（最低</a:t>
                      </a:r>
                      <a:r>
                        <a:rPr lang="en-US" altLang="ja-JP" sz="1000" b="0" i="0" u="none" strike="noStrike" dirty="0">
                          <a:solidFill>
                            <a:srgbClr val="000000"/>
                          </a:solidFill>
                          <a:effectLst/>
                          <a:latin typeface="+mn-ea"/>
                          <a:ea typeface="+mn-ea"/>
                        </a:rPr>
                        <a:t>500</a:t>
                      </a:r>
                      <a:r>
                        <a:rPr lang="ja-JP" altLang="en-US" sz="1000" b="0" i="0" u="none" strike="noStrike" dirty="0">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2,000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時価総資産</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1991</a:t>
                      </a:r>
                      <a:r>
                        <a:rPr lang="ja-JP" altLang="en-US" sz="1000" b="0" i="0" u="none" strike="noStrike" dirty="0">
                          <a:solidFill>
                            <a:srgbClr val="000000"/>
                          </a:solidFill>
                          <a:effectLst/>
                          <a:latin typeface="+mn-ea"/>
                          <a:ea typeface="+mn-ea"/>
                        </a:rPr>
                        <a:t>年</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8,500</a:t>
                      </a:r>
                      <a:r>
                        <a:rPr lang="ja-JP" altLang="en-US" sz="1000" b="0" i="0" u="none" strike="noStrike" dirty="0">
                          <a:solidFill>
                            <a:srgbClr val="000000"/>
                          </a:solidFill>
                          <a:effectLst/>
                          <a:latin typeface="+mn-ea"/>
                          <a:ea typeface="+mn-ea"/>
                        </a:rPr>
                        <a:t>件超</a:t>
                      </a:r>
                      <a:br>
                        <a:rPr lang="ja-JP" altLang="en-US" sz="1000" b="0" i="0" u="none" strike="noStrike" dirty="0">
                          <a:solidFill>
                            <a:srgbClr val="000000"/>
                          </a:solidFill>
                          <a:effectLst/>
                          <a:latin typeface="+mn-ea"/>
                          <a:ea typeface="+mn-ea"/>
                        </a:rPr>
                      </a:br>
                      <a:r>
                        <a:rPr lang="en-US" altLang="ja-JP" sz="1000" b="0" i="0" u="none" strike="noStrike" dirty="0">
                          <a:solidFill>
                            <a:srgbClr val="000000"/>
                          </a:solidFill>
                          <a:effectLst/>
                          <a:latin typeface="+mn-ea"/>
                          <a:ea typeface="+mn-ea"/>
                        </a:rPr>
                        <a:t>※HP</a:t>
                      </a:r>
                      <a:r>
                        <a:rPr lang="ja-JP" altLang="en-US" sz="1000" b="0" i="0" u="none" strike="noStrike" dirty="0">
                          <a:solidFill>
                            <a:srgbClr val="000000"/>
                          </a:solidFill>
                          <a:effectLst/>
                          <a:latin typeface="+mn-ea"/>
                          <a:ea typeface="+mn-ea"/>
                        </a:rPr>
                        <a:t>より引用</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3387834"/>
                  </a:ext>
                </a:extLst>
              </a:tr>
              <a:tr h="360000">
                <a:tc>
                  <a:txBody>
                    <a:bodyPr/>
                    <a:lstStyle/>
                    <a:p>
                      <a:pPr algn="ctr" fontAlgn="ctr"/>
                      <a:r>
                        <a:rPr lang="ja-JP" altLang="en-US" sz="1000" b="0" i="0" u="none" strike="noStrike" dirty="0">
                          <a:solidFill>
                            <a:schemeClr val="tx1"/>
                          </a:solidFill>
                          <a:effectLst/>
                          <a:latin typeface="+mn-ea"/>
                          <a:ea typeface="+mn-ea"/>
                        </a:rPr>
                        <a:t>上場</a:t>
                      </a:r>
                      <a:r>
                        <a:rPr lang="en-US" sz="1000" b="0" i="0" u="none" strike="noStrike" dirty="0">
                          <a:solidFill>
                            <a:schemeClr val="tx1"/>
                          </a:solidFill>
                          <a:effectLst/>
                          <a:latin typeface="+mn-ea"/>
                          <a:ea typeface="+mn-ea"/>
                        </a:rPr>
                        <a:t>S</a:t>
                      </a:r>
                      <a:r>
                        <a:rPr lang="ja-JP" altLang="en-US" sz="1000" b="0" i="0" u="none" strike="noStrike" dirty="0">
                          <a:solidFill>
                            <a:schemeClr val="tx1"/>
                          </a:solidFill>
                          <a:effectLst/>
                          <a:latin typeface="+mn-ea"/>
                          <a:ea typeface="+mn-ea"/>
                        </a:rPr>
                        <a:t>社</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0" i="0" u="none" strike="noStrike">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100</a:t>
                      </a:r>
                      <a:r>
                        <a:rPr lang="ja-JP" altLang="en-US" sz="1000" b="0" i="0" u="none" strike="noStrike" dirty="0">
                          <a:solidFill>
                            <a:srgbClr val="000000"/>
                          </a:solidFill>
                          <a:effectLst/>
                          <a:latin typeface="+mn-ea"/>
                          <a:ea typeface="+mn-ea"/>
                        </a:rPr>
                        <a:t>～</a:t>
                      </a:r>
                      <a:r>
                        <a:rPr lang="en-US" altLang="ja-JP" sz="1000" b="0" i="0" u="none" strike="noStrike" dirty="0">
                          <a:solidFill>
                            <a:srgbClr val="000000"/>
                          </a:solidFill>
                          <a:effectLst/>
                          <a:latin typeface="+mn-ea"/>
                          <a:ea typeface="+mn-ea"/>
                        </a:rPr>
                        <a:t>300</a:t>
                      </a:r>
                      <a:r>
                        <a:rPr lang="ja-JP" altLang="en-US" sz="1000" b="0" i="0" u="none" strike="noStrike" dirty="0">
                          <a:solidFill>
                            <a:srgbClr val="000000"/>
                          </a:solidFill>
                          <a:effectLst/>
                          <a:latin typeface="+mn-ea"/>
                          <a:ea typeface="+mn-ea"/>
                        </a:rPr>
                        <a:t>万円</a:t>
                      </a:r>
                      <a:br>
                        <a:rPr lang="ja-JP" altLang="en-US" sz="1000" b="0" i="0" u="none" strike="noStrike" dirty="0">
                          <a:solidFill>
                            <a:srgbClr val="000000"/>
                          </a:solidFill>
                          <a:effectLst/>
                          <a:latin typeface="+mn-ea"/>
                          <a:ea typeface="+mn-ea"/>
                        </a:rPr>
                      </a:br>
                      <a:r>
                        <a:rPr lang="en-US" altLang="ja-JP" sz="800" b="0" i="0" u="none" strike="noStrike" dirty="0">
                          <a:solidFill>
                            <a:srgbClr val="000000"/>
                          </a:solidFill>
                          <a:effectLst/>
                          <a:latin typeface="+mn-ea"/>
                          <a:ea typeface="+mn-ea"/>
                        </a:rPr>
                        <a:t>※</a:t>
                      </a:r>
                      <a:r>
                        <a:rPr lang="ja-JP" altLang="en-US" sz="800" b="0" i="0" u="none" strike="noStrike" dirty="0">
                          <a:solidFill>
                            <a:srgbClr val="000000"/>
                          </a:solidFill>
                          <a:effectLst/>
                          <a:latin typeface="+mn-ea"/>
                          <a:ea typeface="+mn-ea"/>
                        </a:rPr>
                        <a:t>資産総額に応じる</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2,000</a:t>
                      </a:r>
                      <a:r>
                        <a:rPr lang="ja-JP" altLang="en-US" sz="1000" b="0" i="0" u="none" strike="noStrike" dirty="0">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オーナー受取額</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100</a:t>
                      </a:r>
                      <a:r>
                        <a:rPr lang="ja-JP" altLang="en-US" sz="1000" b="0" i="0" u="none" strike="noStrike" dirty="0">
                          <a:solidFill>
                            <a:srgbClr val="000000"/>
                          </a:solidFill>
                          <a:effectLst/>
                          <a:latin typeface="+mn-ea"/>
                          <a:ea typeface="+mn-ea"/>
                        </a:rPr>
                        <a:t>～</a:t>
                      </a:r>
                      <a:r>
                        <a:rPr lang="en-US" altLang="ja-JP" sz="1000" b="0" i="0" u="none" strike="noStrike" dirty="0">
                          <a:solidFill>
                            <a:srgbClr val="000000"/>
                          </a:solidFill>
                          <a:effectLst/>
                          <a:latin typeface="+mn-ea"/>
                          <a:ea typeface="+mn-ea"/>
                        </a:rPr>
                        <a:t>300</a:t>
                      </a:r>
                      <a:r>
                        <a:rPr lang="ja-JP" altLang="en-US" sz="1000" b="0" i="0" u="none" strike="noStrike" dirty="0">
                          <a:solidFill>
                            <a:srgbClr val="000000"/>
                          </a:solidFill>
                          <a:effectLst/>
                          <a:latin typeface="+mn-ea"/>
                          <a:ea typeface="+mn-ea"/>
                        </a:rPr>
                        <a:t>万円</a:t>
                      </a:r>
                      <a:br>
                        <a:rPr lang="ja-JP" altLang="en-US" sz="1000" b="0" i="0" u="none" strike="noStrike" dirty="0">
                          <a:solidFill>
                            <a:srgbClr val="000000"/>
                          </a:solidFill>
                          <a:effectLst/>
                          <a:latin typeface="+mn-ea"/>
                          <a:ea typeface="+mn-ea"/>
                        </a:rPr>
                      </a:br>
                      <a:r>
                        <a:rPr lang="en-US" altLang="ja-JP" sz="800" b="0" i="0" u="none" strike="noStrike" dirty="0">
                          <a:solidFill>
                            <a:srgbClr val="000000"/>
                          </a:solidFill>
                          <a:effectLst/>
                          <a:latin typeface="+mn-ea"/>
                          <a:ea typeface="+mn-ea"/>
                        </a:rPr>
                        <a:t>※</a:t>
                      </a:r>
                      <a:r>
                        <a:rPr lang="ja-JP" altLang="en-US" sz="800" b="0" i="0" u="none" strike="noStrike" dirty="0">
                          <a:solidFill>
                            <a:srgbClr val="000000"/>
                          </a:solidFill>
                          <a:effectLst/>
                          <a:latin typeface="+mn-ea"/>
                          <a:ea typeface="+mn-ea"/>
                        </a:rPr>
                        <a:t>時価総資産額に応じる</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2,000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時価総資産</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1997</a:t>
                      </a:r>
                      <a:r>
                        <a:rPr lang="ja-JP" altLang="en-US" sz="1000" b="0" i="0" u="none" strike="noStrike">
                          <a:solidFill>
                            <a:srgbClr val="000000"/>
                          </a:solidFill>
                          <a:effectLst/>
                          <a:latin typeface="+mn-ea"/>
                          <a:ea typeface="+mn-ea"/>
                        </a:rPr>
                        <a:t>年</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2,300</a:t>
                      </a:r>
                      <a:r>
                        <a:rPr lang="ja-JP" altLang="en-US" sz="1000" b="0" i="0" u="none" strike="noStrike" dirty="0">
                          <a:solidFill>
                            <a:srgbClr val="000000"/>
                          </a:solidFill>
                          <a:effectLst/>
                          <a:latin typeface="+mn-ea"/>
                          <a:ea typeface="+mn-ea"/>
                        </a:rPr>
                        <a:t>件超</a:t>
                      </a:r>
                      <a:br>
                        <a:rPr lang="ja-JP" altLang="en-US" sz="1000" b="0" i="0" u="none" strike="noStrike" dirty="0">
                          <a:solidFill>
                            <a:srgbClr val="000000"/>
                          </a:solidFill>
                          <a:effectLst/>
                          <a:latin typeface="+mn-ea"/>
                          <a:ea typeface="+mn-ea"/>
                        </a:rPr>
                      </a:br>
                      <a:r>
                        <a:rPr lang="en-US" altLang="ja-JP" sz="1000" b="0" i="0" u="none" strike="noStrike" dirty="0">
                          <a:solidFill>
                            <a:srgbClr val="000000"/>
                          </a:solidFill>
                          <a:effectLst/>
                          <a:latin typeface="+mn-ea"/>
                          <a:ea typeface="+mn-ea"/>
                        </a:rPr>
                        <a:t>※HP</a:t>
                      </a:r>
                      <a:r>
                        <a:rPr lang="ja-JP" altLang="en-US" sz="1000" b="0" i="0" u="none" strike="noStrike" dirty="0">
                          <a:solidFill>
                            <a:srgbClr val="000000"/>
                          </a:solidFill>
                          <a:effectLst/>
                          <a:latin typeface="+mn-ea"/>
                          <a:ea typeface="+mn-ea"/>
                        </a:rPr>
                        <a:t>より引用</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7816974"/>
                  </a:ext>
                </a:extLst>
              </a:tr>
              <a:tr h="360000">
                <a:tc>
                  <a:txBody>
                    <a:bodyPr/>
                    <a:lstStyle/>
                    <a:p>
                      <a:pPr algn="ctr" fontAlgn="ctr"/>
                      <a:r>
                        <a:rPr lang="ja-JP" altLang="en-US" sz="1000" b="0" i="0" u="none" strike="noStrike" dirty="0">
                          <a:solidFill>
                            <a:schemeClr val="tx1"/>
                          </a:solidFill>
                          <a:effectLst/>
                          <a:latin typeface="+mn-ea"/>
                          <a:ea typeface="+mn-ea"/>
                        </a:rPr>
                        <a:t>上場</a:t>
                      </a:r>
                      <a:r>
                        <a:rPr lang="en-US" sz="1000" b="0" i="0" u="none" strike="noStrike" dirty="0">
                          <a:solidFill>
                            <a:schemeClr val="tx1"/>
                          </a:solidFill>
                          <a:effectLst/>
                          <a:latin typeface="+mn-ea"/>
                          <a:ea typeface="+mn-ea"/>
                        </a:rPr>
                        <a:t>M</a:t>
                      </a:r>
                      <a:r>
                        <a:rPr lang="ja-JP" altLang="en-US" sz="1000" b="0" i="0" u="none" strike="noStrike" dirty="0">
                          <a:solidFill>
                            <a:schemeClr val="tx1"/>
                          </a:solidFill>
                          <a:effectLst/>
                          <a:latin typeface="+mn-ea"/>
                          <a:ea typeface="+mn-ea"/>
                        </a:rPr>
                        <a:t>社</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成功報酬の</a:t>
                      </a:r>
                      <a:r>
                        <a:rPr lang="en-US" altLang="ja-JP" sz="1000" b="0" i="0" u="none" strike="noStrike" dirty="0">
                          <a:solidFill>
                            <a:srgbClr val="000000"/>
                          </a:solidFill>
                          <a:effectLst/>
                          <a:latin typeface="+mn-ea"/>
                          <a:ea typeface="+mn-ea"/>
                        </a:rPr>
                        <a:t>10</a:t>
                      </a:r>
                      <a:r>
                        <a:rPr lang="ja-JP" altLang="en-US" sz="1000" b="0" i="0" u="none" strike="noStrike" dirty="0">
                          <a:solidFill>
                            <a:srgbClr val="000000"/>
                          </a:solidFill>
                          <a:effectLst/>
                          <a:latin typeface="+mn-ea"/>
                          <a:ea typeface="+mn-ea"/>
                        </a:rPr>
                        <a:t>％*</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2,500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株式譲渡価格</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成功報酬の</a:t>
                      </a:r>
                      <a:r>
                        <a:rPr lang="en-US" altLang="ja-JP" sz="1000" b="0" i="0" u="none" strike="noStrike" dirty="0">
                          <a:solidFill>
                            <a:srgbClr val="000000"/>
                          </a:solidFill>
                          <a:effectLst/>
                          <a:latin typeface="+mn-ea"/>
                          <a:ea typeface="+mn-ea"/>
                        </a:rPr>
                        <a:t>10</a:t>
                      </a:r>
                      <a:r>
                        <a:rPr lang="ja-JP" altLang="en-US" sz="1000" b="0" i="0" u="none" strike="noStrike" dirty="0">
                          <a:solidFill>
                            <a:srgbClr val="000000"/>
                          </a:solidFill>
                          <a:effectLst/>
                          <a:latin typeface="+mn-ea"/>
                          <a:ea typeface="+mn-ea"/>
                        </a:rPr>
                        <a:t>％*</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2,500</a:t>
                      </a:r>
                      <a:r>
                        <a:rPr lang="ja-JP" altLang="en-US" sz="1000" b="0" i="0" u="none" strike="noStrike" dirty="0">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株式譲渡価格</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2005</a:t>
                      </a:r>
                      <a:r>
                        <a:rPr lang="ja-JP" altLang="en-US" sz="1000" b="0" i="0" u="none" strike="noStrike" dirty="0">
                          <a:solidFill>
                            <a:srgbClr val="000000"/>
                          </a:solidFill>
                          <a:effectLst/>
                          <a:latin typeface="+mn-ea"/>
                          <a:ea typeface="+mn-ea"/>
                        </a:rPr>
                        <a:t>年</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1,700</a:t>
                      </a:r>
                      <a:r>
                        <a:rPr lang="ja-JP" altLang="en-US" sz="1000" b="0" i="0" u="none" strike="noStrike" dirty="0">
                          <a:solidFill>
                            <a:srgbClr val="000000"/>
                          </a:solidFill>
                          <a:effectLst/>
                          <a:latin typeface="+mn-ea"/>
                          <a:ea typeface="+mn-ea"/>
                        </a:rPr>
                        <a:t>件超</a:t>
                      </a:r>
                      <a:br>
                        <a:rPr lang="ja-JP" altLang="en-US" sz="1000" b="0" i="0" u="none" strike="noStrike" dirty="0">
                          <a:solidFill>
                            <a:srgbClr val="000000"/>
                          </a:solidFill>
                          <a:effectLst/>
                          <a:latin typeface="+mn-ea"/>
                          <a:ea typeface="+mn-ea"/>
                        </a:rPr>
                      </a:br>
                      <a:r>
                        <a:rPr lang="en-US" altLang="ja-JP" sz="1000" b="0" i="0" u="none" strike="noStrike" dirty="0">
                          <a:solidFill>
                            <a:srgbClr val="000000"/>
                          </a:solidFill>
                          <a:effectLst/>
                          <a:latin typeface="+mn-ea"/>
                          <a:ea typeface="+mn-ea"/>
                        </a:rPr>
                        <a:t>※IR</a:t>
                      </a:r>
                      <a:r>
                        <a:rPr lang="ja-JP" altLang="en-US" sz="1000" b="0" i="0" u="none" strike="noStrike" dirty="0">
                          <a:solidFill>
                            <a:srgbClr val="000000"/>
                          </a:solidFill>
                          <a:effectLst/>
                          <a:latin typeface="+mn-ea"/>
                          <a:ea typeface="+mn-ea"/>
                        </a:rPr>
                        <a:t>より引用</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5379137"/>
                  </a:ext>
                </a:extLst>
              </a:tr>
              <a:tr h="360000">
                <a:tc>
                  <a:txBody>
                    <a:bodyPr/>
                    <a:lstStyle/>
                    <a:p>
                      <a:pPr algn="ctr" fontAlgn="ctr"/>
                      <a:r>
                        <a:rPr lang="ja-JP" altLang="en-US" sz="1000" b="0" i="0" u="none" strike="noStrike" dirty="0">
                          <a:solidFill>
                            <a:schemeClr val="tx1"/>
                          </a:solidFill>
                          <a:effectLst/>
                          <a:latin typeface="+mn-ea"/>
                          <a:ea typeface="+mn-ea"/>
                        </a:rPr>
                        <a:t>上場</a:t>
                      </a:r>
                      <a:r>
                        <a:rPr lang="en-US" sz="1000" b="0" i="0" u="none" strike="noStrike" dirty="0">
                          <a:solidFill>
                            <a:schemeClr val="tx1"/>
                          </a:solidFill>
                          <a:effectLst/>
                          <a:latin typeface="+mn-ea"/>
                          <a:ea typeface="+mn-ea"/>
                        </a:rPr>
                        <a:t>M</a:t>
                      </a:r>
                      <a:r>
                        <a:rPr lang="ja-JP" altLang="en-US" sz="1000" b="0" i="0" u="none" strike="noStrike" dirty="0">
                          <a:solidFill>
                            <a:schemeClr val="tx1"/>
                          </a:solidFill>
                          <a:effectLst/>
                          <a:latin typeface="+mn-ea"/>
                          <a:ea typeface="+mn-ea"/>
                        </a:rPr>
                        <a:t>社</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0" i="0" u="none" strike="noStrike">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無料</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2,500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a:solidFill>
                            <a:srgbClr val="000000"/>
                          </a:solidFill>
                          <a:effectLst/>
                          <a:latin typeface="+mn-ea"/>
                          <a:ea typeface="+mn-ea"/>
                        </a:rPr>
                        <a:t>株式譲渡価格</a:t>
                      </a:r>
                      <a:br>
                        <a:rPr lang="ja-JP" altLang="en-US" sz="1000" b="0" i="0" u="none" strike="noStrike">
                          <a:solidFill>
                            <a:srgbClr val="000000"/>
                          </a:solidFill>
                          <a:effectLst/>
                          <a:latin typeface="+mn-ea"/>
                          <a:ea typeface="+mn-ea"/>
                        </a:rPr>
                      </a:br>
                      <a:r>
                        <a:rPr lang="ja-JP" altLang="en-US" sz="1000" b="0" i="0" u="none" strike="noStrike">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成功報酬の</a:t>
                      </a:r>
                      <a:r>
                        <a:rPr lang="en-US" altLang="ja-JP" sz="1000" b="0" i="0" u="none" strike="noStrike" dirty="0">
                          <a:solidFill>
                            <a:srgbClr val="000000"/>
                          </a:solidFill>
                          <a:effectLst/>
                          <a:latin typeface="+mn-ea"/>
                          <a:ea typeface="+mn-ea"/>
                        </a:rPr>
                        <a:t>10</a:t>
                      </a:r>
                      <a:r>
                        <a:rPr lang="ja-JP" altLang="en-US" sz="1000" b="0" i="0" u="none" strike="noStrike" dirty="0">
                          <a:solidFill>
                            <a:srgbClr val="000000"/>
                          </a:solidFill>
                          <a:effectLst/>
                          <a:latin typeface="+mn-ea"/>
                          <a:ea typeface="+mn-ea"/>
                        </a:rPr>
                        <a:t>％</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2,500</a:t>
                      </a:r>
                      <a:r>
                        <a:rPr lang="ja-JP" altLang="en-US" sz="1000" b="0" i="0" u="none" strike="noStrike" dirty="0">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時価総資産</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2018</a:t>
                      </a:r>
                      <a:r>
                        <a:rPr lang="ja-JP" altLang="en-US" sz="1000" b="0" i="0" u="none" strike="noStrike">
                          <a:solidFill>
                            <a:srgbClr val="000000"/>
                          </a:solidFill>
                          <a:effectLst/>
                          <a:latin typeface="+mn-ea"/>
                          <a:ea typeface="+mn-ea"/>
                        </a:rPr>
                        <a:t>年</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200</a:t>
                      </a:r>
                      <a:r>
                        <a:rPr lang="ja-JP" altLang="en-US" sz="1000" b="0" i="0" u="none" strike="noStrike" dirty="0">
                          <a:solidFill>
                            <a:srgbClr val="000000"/>
                          </a:solidFill>
                          <a:effectLst/>
                          <a:latin typeface="+mn-ea"/>
                          <a:ea typeface="+mn-ea"/>
                        </a:rPr>
                        <a:t>件超</a:t>
                      </a:r>
                      <a:br>
                        <a:rPr lang="ja-JP" altLang="en-US" sz="1000" b="0" i="0" u="none" strike="noStrike" dirty="0">
                          <a:solidFill>
                            <a:srgbClr val="000000"/>
                          </a:solidFill>
                          <a:effectLst/>
                          <a:latin typeface="+mn-ea"/>
                          <a:ea typeface="+mn-ea"/>
                        </a:rPr>
                      </a:br>
                      <a:r>
                        <a:rPr lang="en-US" altLang="ja-JP" sz="1000" b="0" i="0" u="none" strike="noStrike" dirty="0">
                          <a:solidFill>
                            <a:srgbClr val="000000"/>
                          </a:solidFill>
                          <a:effectLst/>
                          <a:latin typeface="+mn-ea"/>
                          <a:ea typeface="+mn-ea"/>
                        </a:rPr>
                        <a:t>※HP</a:t>
                      </a:r>
                      <a:r>
                        <a:rPr lang="ja-JP" altLang="en-US" sz="1000" b="0" i="0" u="none" strike="noStrike" dirty="0">
                          <a:solidFill>
                            <a:srgbClr val="000000"/>
                          </a:solidFill>
                          <a:effectLst/>
                          <a:latin typeface="+mn-ea"/>
                          <a:ea typeface="+mn-ea"/>
                        </a:rPr>
                        <a:t>から引用</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082198"/>
                  </a:ext>
                </a:extLst>
              </a:tr>
              <a:tr h="360000">
                <a:tc>
                  <a:txBody>
                    <a:bodyPr/>
                    <a:lstStyle/>
                    <a:p>
                      <a:pPr algn="ctr" fontAlgn="ctr"/>
                      <a:r>
                        <a:rPr lang="ja-JP" altLang="en-US" sz="1000" b="0" i="0" u="none" strike="noStrike" dirty="0">
                          <a:solidFill>
                            <a:schemeClr val="tx1"/>
                          </a:solidFill>
                          <a:effectLst/>
                          <a:latin typeface="+mn-ea"/>
                          <a:ea typeface="+mn-ea"/>
                        </a:rPr>
                        <a:t>上場</a:t>
                      </a:r>
                      <a:r>
                        <a:rPr lang="en-US" sz="1000" b="0" i="0" u="none" strike="noStrike" dirty="0">
                          <a:solidFill>
                            <a:schemeClr val="tx1"/>
                          </a:solidFill>
                          <a:effectLst/>
                          <a:latin typeface="+mn-ea"/>
                          <a:ea typeface="+mn-ea"/>
                        </a:rPr>
                        <a:t>O</a:t>
                      </a:r>
                      <a:r>
                        <a:rPr lang="ja-JP" altLang="en-US" sz="1000" b="0" i="0" u="none" strike="noStrike" dirty="0">
                          <a:solidFill>
                            <a:schemeClr val="tx1"/>
                          </a:solidFill>
                          <a:effectLst/>
                          <a:latin typeface="+mn-ea"/>
                          <a:ea typeface="+mn-ea"/>
                        </a:rPr>
                        <a:t>社</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000" b="0" i="0" u="none" strike="noStrike">
                          <a:solidFill>
                            <a:srgbClr val="000000"/>
                          </a:solidFill>
                          <a:effectLst/>
                          <a:latin typeface="+mn-ea"/>
                          <a:ea typeface="+mn-ea"/>
                        </a:rPr>
                        <a:t>30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成功報酬の</a:t>
                      </a:r>
                      <a:r>
                        <a:rPr lang="en-US" altLang="ja-JP" sz="1000" b="0" i="0" u="none" strike="noStrike" dirty="0">
                          <a:solidFill>
                            <a:srgbClr val="000000"/>
                          </a:solidFill>
                          <a:effectLst/>
                          <a:latin typeface="+mn-ea"/>
                          <a:ea typeface="+mn-ea"/>
                        </a:rPr>
                        <a:t>10</a:t>
                      </a:r>
                      <a:r>
                        <a:rPr lang="ja-JP" altLang="en-US" sz="1000" b="0" i="0" u="none" strike="noStrike" dirty="0">
                          <a:solidFill>
                            <a:srgbClr val="000000"/>
                          </a:solidFill>
                          <a:effectLst/>
                          <a:latin typeface="+mn-ea"/>
                          <a:ea typeface="+mn-ea"/>
                        </a:rPr>
                        <a:t>％*</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（最低</a:t>
                      </a:r>
                      <a:r>
                        <a:rPr lang="en-US" altLang="ja-JP" sz="1000" b="0" i="0" u="none" strike="noStrike" dirty="0">
                          <a:solidFill>
                            <a:srgbClr val="000000"/>
                          </a:solidFill>
                          <a:effectLst/>
                          <a:latin typeface="+mn-ea"/>
                          <a:ea typeface="+mn-ea"/>
                        </a:rPr>
                        <a:t>100</a:t>
                      </a:r>
                      <a:r>
                        <a:rPr lang="ja-JP" altLang="en-US" sz="1000" b="0" i="0" u="none" strike="noStrike" dirty="0">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案件毎に設定</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時価純資産価格</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10</a:t>
                      </a:r>
                      <a:r>
                        <a:rPr lang="ja-JP" altLang="en-US" sz="1000" b="0" i="0" u="none" strike="noStrike">
                          <a:solidFill>
                            <a:srgbClr val="000000"/>
                          </a:solidFill>
                          <a:effectLst/>
                          <a:latin typeface="+mn-ea"/>
                          <a:ea typeface="+mn-ea"/>
                        </a:rPr>
                        <a:t>～</a:t>
                      </a:r>
                      <a:r>
                        <a:rPr lang="en-US" altLang="ja-JP" sz="1000" b="0" i="0" u="none" strike="noStrike">
                          <a:solidFill>
                            <a:srgbClr val="000000"/>
                          </a:solidFill>
                          <a:effectLst/>
                          <a:latin typeface="+mn-ea"/>
                          <a:ea typeface="+mn-ea"/>
                        </a:rPr>
                        <a:t>20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成功報酬の</a:t>
                      </a:r>
                      <a:r>
                        <a:rPr lang="en-US" altLang="ja-JP" sz="1000" b="0" i="0" u="none" strike="noStrike" dirty="0">
                          <a:solidFill>
                            <a:srgbClr val="000000"/>
                          </a:solidFill>
                          <a:effectLst/>
                          <a:latin typeface="+mn-ea"/>
                          <a:ea typeface="+mn-ea"/>
                        </a:rPr>
                        <a:t>10</a:t>
                      </a:r>
                      <a:r>
                        <a:rPr lang="ja-JP" altLang="en-US" sz="1000" b="0" i="0" u="none" strike="noStrike" dirty="0">
                          <a:solidFill>
                            <a:srgbClr val="000000"/>
                          </a:solidFill>
                          <a:effectLst/>
                          <a:latin typeface="+mn-ea"/>
                          <a:ea typeface="+mn-ea"/>
                        </a:rPr>
                        <a:t>％*</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2,000</a:t>
                      </a:r>
                      <a:r>
                        <a:rPr lang="ja-JP" altLang="en-US" sz="1000" b="0" i="0" u="none" strike="noStrike" dirty="0">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時価純資産価格</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2005</a:t>
                      </a:r>
                      <a:r>
                        <a:rPr lang="ja-JP" altLang="en-US" sz="1000" b="0" i="0" u="none" strike="noStrike">
                          <a:solidFill>
                            <a:srgbClr val="000000"/>
                          </a:solidFill>
                          <a:effectLst/>
                          <a:latin typeface="+mn-ea"/>
                          <a:ea typeface="+mn-ea"/>
                        </a:rPr>
                        <a:t>年</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80</a:t>
                      </a:r>
                      <a:r>
                        <a:rPr lang="ja-JP" altLang="en-US" sz="1000" b="0" i="0" u="none" strike="noStrike">
                          <a:solidFill>
                            <a:srgbClr val="000000"/>
                          </a:solidFill>
                          <a:effectLst/>
                          <a:latin typeface="+mn-ea"/>
                          <a:ea typeface="+mn-ea"/>
                        </a:rPr>
                        <a:t>件超</a:t>
                      </a:r>
                      <a:br>
                        <a:rPr lang="ja-JP" altLang="en-US" sz="1000" b="0" i="0" u="none" strike="noStrike">
                          <a:solidFill>
                            <a:srgbClr val="000000"/>
                          </a:solidFill>
                          <a:effectLst/>
                          <a:latin typeface="+mn-ea"/>
                          <a:ea typeface="+mn-ea"/>
                        </a:rPr>
                      </a:br>
                      <a:r>
                        <a:rPr lang="en-US" altLang="ja-JP" sz="1000" b="0" i="0" u="none" strike="noStrike">
                          <a:solidFill>
                            <a:srgbClr val="000000"/>
                          </a:solidFill>
                          <a:effectLst/>
                          <a:latin typeface="+mn-ea"/>
                          <a:ea typeface="+mn-ea"/>
                        </a:rPr>
                        <a:t>※HP</a:t>
                      </a:r>
                      <a:r>
                        <a:rPr lang="ja-JP" altLang="en-US" sz="1000" b="0" i="0" u="none" strike="noStrike">
                          <a:solidFill>
                            <a:srgbClr val="000000"/>
                          </a:solidFill>
                          <a:effectLst/>
                          <a:latin typeface="+mn-ea"/>
                          <a:ea typeface="+mn-ea"/>
                        </a:rPr>
                        <a:t>から引用</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9502224"/>
                  </a:ext>
                </a:extLst>
              </a:tr>
              <a:tr h="360000">
                <a:tc>
                  <a:txBody>
                    <a:bodyPr/>
                    <a:lstStyle/>
                    <a:p>
                      <a:pPr algn="ctr" fontAlgn="ctr"/>
                      <a:r>
                        <a:rPr lang="ja-JP" altLang="en-US" sz="1000" b="0" i="0" u="none" strike="noStrike" dirty="0">
                          <a:solidFill>
                            <a:schemeClr val="tx1"/>
                          </a:solidFill>
                          <a:effectLst/>
                          <a:latin typeface="+mn-ea"/>
                          <a:ea typeface="+mn-ea"/>
                        </a:rPr>
                        <a:t>上場</a:t>
                      </a:r>
                      <a:r>
                        <a:rPr lang="en-US" sz="1000" b="0" i="0" u="none" strike="noStrike" dirty="0">
                          <a:solidFill>
                            <a:schemeClr val="tx1"/>
                          </a:solidFill>
                          <a:effectLst/>
                          <a:latin typeface="+mn-ea"/>
                          <a:ea typeface="+mn-ea"/>
                        </a:rPr>
                        <a:t>M</a:t>
                      </a:r>
                      <a:r>
                        <a:rPr lang="ja-JP" altLang="en-US" sz="1000" b="0" i="0" u="none" strike="noStrike" dirty="0">
                          <a:solidFill>
                            <a:schemeClr val="tx1"/>
                          </a:solidFill>
                          <a:effectLst/>
                          <a:latin typeface="+mn-ea"/>
                          <a:ea typeface="+mn-ea"/>
                        </a:rPr>
                        <a:t>社</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000" b="0" i="0" u="none" strike="noStrike" dirty="0">
                          <a:solidFill>
                            <a:srgbClr val="000000"/>
                          </a:solidFill>
                          <a:effectLst/>
                          <a:latin typeface="+mn-ea"/>
                          <a:ea typeface="+mn-ea"/>
                        </a:rPr>
                        <a:t>66</a:t>
                      </a:r>
                      <a:r>
                        <a:rPr lang="ja-JP" altLang="en-US" sz="1000" b="0" i="0" u="none" strike="noStrike" dirty="0">
                          <a:solidFill>
                            <a:srgbClr val="000000"/>
                          </a:solidFill>
                          <a:effectLst/>
                          <a:latin typeface="+mn-ea"/>
                          <a:ea typeface="+mn-ea"/>
                        </a:rPr>
                        <a:t>～</a:t>
                      </a:r>
                      <a:r>
                        <a:rPr lang="en-US" altLang="ja-JP" sz="1000" b="0" i="0" u="none" strike="noStrike" dirty="0">
                          <a:solidFill>
                            <a:srgbClr val="000000"/>
                          </a:solidFill>
                          <a:effectLst/>
                          <a:latin typeface="+mn-ea"/>
                          <a:ea typeface="+mn-ea"/>
                        </a:rPr>
                        <a:t>220</a:t>
                      </a:r>
                      <a:r>
                        <a:rPr lang="ja-JP" altLang="en-US" sz="1000" b="0" i="0" u="none" strike="noStrike" dirty="0">
                          <a:solidFill>
                            <a:srgbClr val="000000"/>
                          </a:solidFill>
                          <a:effectLst/>
                          <a:latin typeface="+mn-ea"/>
                          <a:ea typeface="+mn-ea"/>
                        </a:rPr>
                        <a:t>万円</a:t>
                      </a:r>
                      <a:br>
                        <a:rPr lang="ja-JP" altLang="en-US" sz="1000" b="0" i="0" u="none" strike="noStrike" dirty="0">
                          <a:solidFill>
                            <a:srgbClr val="000000"/>
                          </a:solidFill>
                          <a:effectLst/>
                          <a:latin typeface="+mn-ea"/>
                          <a:ea typeface="+mn-ea"/>
                        </a:rPr>
                      </a:br>
                      <a:r>
                        <a:rPr lang="en-US" altLang="ja-JP" sz="800" b="0" i="0" u="none" strike="noStrike" dirty="0">
                          <a:solidFill>
                            <a:srgbClr val="000000"/>
                          </a:solidFill>
                          <a:effectLst/>
                          <a:latin typeface="+mn-ea"/>
                          <a:ea typeface="+mn-ea"/>
                        </a:rPr>
                        <a:t>※</a:t>
                      </a:r>
                      <a:r>
                        <a:rPr lang="ja-JP" altLang="en-US" sz="800" b="0" i="0" u="none" strike="noStrike" dirty="0">
                          <a:solidFill>
                            <a:srgbClr val="000000"/>
                          </a:solidFill>
                          <a:effectLst/>
                          <a:latin typeface="+mn-ea"/>
                          <a:ea typeface="+mn-ea"/>
                        </a:rPr>
                        <a:t>簿価総資産額に応じる</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無料</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1,100</a:t>
                      </a:r>
                      <a:r>
                        <a:rPr lang="ja-JP" altLang="en-US" sz="1000" b="0" i="0" u="none" strike="noStrike" dirty="0">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移動総資産</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66</a:t>
                      </a:r>
                      <a:r>
                        <a:rPr lang="ja-JP" altLang="en-US" sz="1000" b="0" i="0" u="none" strike="noStrike" dirty="0">
                          <a:solidFill>
                            <a:srgbClr val="000000"/>
                          </a:solidFill>
                          <a:effectLst/>
                          <a:latin typeface="+mn-ea"/>
                          <a:ea typeface="+mn-ea"/>
                        </a:rPr>
                        <a:t>～</a:t>
                      </a:r>
                      <a:r>
                        <a:rPr lang="en-US" altLang="ja-JP" sz="1000" b="0" i="0" u="none" strike="noStrike" dirty="0">
                          <a:solidFill>
                            <a:srgbClr val="000000"/>
                          </a:solidFill>
                          <a:effectLst/>
                          <a:latin typeface="+mn-ea"/>
                          <a:ea typeface="+mn-ea"/>
                        </a:rPr>
                        <a:t>220</a:t>
                      </a:r>
                      <a:r>
                        <a:rPr lang="ja-JP" altLang="en-US" sz="1000" b="0" i="0" u="none" strike="noStrike" dirty="0">
                          <a:solidFill>
                            <a:srgbClr val="000000"/>
                          </a:solidFill>
                          <a:effectLst/>
                          <a:latin typeface="+mn-ea"/>
                          <a:ea typeface="+mn-ea"/>
                        </a:rPr>
                        <a:t>万円</a:t>
                      </a:r>
                      <a:br>
                        <a:rPr lang="ja-JP" altLang="en-US" sz="1000" b="0" i="0" u="none" strike="noStrike" dirty="0">
                          <a:solidFill>
                            <a:srgbClr val="000000"/>
                          </a:solidFill>
                          <a:effectLst/>
                          <a:latin typeface="+mn-ea"/>
                          <a:ea typeface="+mn-ea"/>
                        </a:rPr>
                      </a:br>
                      <a:r>
                        <a:rPr lang="en-US" altLang="ja-JP" sz="800" b="0" i="0" u="none" strike="noStrike" dirty="0">
                          <a:solidFill>
                            <a:srgbClr val="000000"/>
                          </a:solidFill>
                          <a:effectLst/>
                          <a:latin typeface="+mn-ea"/>
                          <a:ea typeface="+mn-ea"/>
                        </a:rPr>
                        <a:t>※</a:t>
                      </a:r>
                      <a:r>
                        <a:rPr lang="ja-JP" altLang="en-US" sz="800" b="0" i="0" u="none" strike="noStrike" dirty="0">
                          <a:solidFill>
                            <a:srgbClr val="000000"/>
                          </a:solidFill>
                          <a:effectLst/>
                          <a:latin typeface="+mn-ea"/>
                          <a:ea typeface="+mn-ea"/>
                        </a:rPr>
                        <a:t>簿価総資産額に応じる</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無料</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1,100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移動総資産</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2001</a:t>
                      </a:r>
                      <a:r>
                        <a:rPr lang="ja-JP" altLang="en-US" sz="1000" b="0" i="0" u="none" strike="noStrike" dirty="0">
                          <a:solidFill>
                            <a:srgbClr val="000000"/>
                          </a:solidFill>
                          <a:effectLst/>
                          <a:latin typeface="+mn-ea"/>
                          <a:ea typeface="+mn-ea"/>
                        </a:rPr>
                        <a:t>年</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2815984"/>
                  </a:ext>
                </a:extLst>
              </a:tr>
              <a:tr h="360000">
                <a:tc>
                  <a:txBody>
                    <a:bodyPr/>
                    <a:lstStyle/>
                    <a:p>
                      <a:pPr algn="ctr" fontAlgn="ctr"/>
                      <a:r>
                        <a:rPr lang="ja-JP" altLang="en-US" sz="1000" b="0" i="0" u="none" strike="noStrike" dirty="0">
                          <a:solidFill>
                            <a:schemeClr val="tx1"/>
                          </a:solidFill>
                          <a:effectLst/>
                          <a:latin typeface="+mn-ea"/>
                          <a:ea typeface="+mn-ea"/>
                        </a:rPr>
                        <a:t>上場</a:t>
                      </a:r>
                      <a:r>
                        <a:rPr lang="en-US" sz="1000" b="0" i="0" u="none" strike="noStrike" dirty="0">
                          <a:solidFill>
                            <a:schemeClr val="tx1"/>
                          </a:solidFill>
                          <a:effectLst/>
                          <a:latin typeface="+mn-ea"/>
                          <a:ea typeface="+mn-ea"/>
                        </a:rPr>
                        <a:t>J</a:t>
                      </a:r>
                      <a:r>
                        <a:rPr lang="ja-JP" altLang="en-US" sz="1000" b="0" i="0" u="none" strike="noStrike" dirty="0">
                          <a:solidFill>
                            <a:schemeClr val="tx1"/>
                          </a:solidFill>
                          <a:effectLst/>
                          <a:latin typeface="+mn-ea"/>
                          <a:ea typeface="+mn-ea"/>
                        </a:rPr>
                        <a:t>社</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月額</a:t>
                      </a:r>
                      <a:r>
                        <a:rPr lang="en-US" altLang="ja-JP" sz="1000" b="0" i="0" u="none" strike="noStrike" dirty="0">
                          <a:solidFill>
                            <a:srgbClr val="000000"/>
                          </a:solidFill>
                          <a:effectLst/>
                          <a:latin typeface="+mn-ea"/>
                          <a:ea typeface="+mn-ea"/>
                        </a:rPr>
                        <a:t>10</a:t>
                      </a:r>
                      <a:r>
                        <a:rPr lang="ja-JP" altLang="en-US" sz="1000" b="0" i="0" u="none" strike="noStrike" dirty="0">
                          <a:solidFill>
                            <a:srgbClr val="000000"/>
                          </a:solidFill>
                          <a:effectLst/>
                          <a:latin typeface="+mn-ea"/>
                          <a:ea typeface="+mn-ea"/>
                        </a:rPr>
                        <a:t>万円～</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無料</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500</a:t>
                      </a:r>
                      <a:r>
                        <a:rPr lang="ja-JP" altLang="en-US" sz="1000" b="0" i="0" u="none" strike="noStrike" dirty="0">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オーナー受取額</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無料</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1,000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オーナー受取額</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2019</a:t>
                      </a:r>
                      <a:r>
                        <a:rPr lang="ja-JP" altLang="en-US" sz="1000" b="0" i="0" u="none" strike="noStrike" dirty="0">
                          <a:solidFill>
                            <a:srgbClr val="000000"/>
                          </a:solidFill>
                          <a:effectLst/>
                          <a:latin typeface="+mn-ea"/>
                          <a:ea typeface="+mn-ea"/>
                        </a:rPr>
                        <a:t>年</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200</a:t>
                      </a:r>
                      <a:r>
                        <a:rPr lang="ja-JP" altLang="en-US" sz="1000" b="0" i="0" u="none" strike="noStrike" dirty="0">
                          <a:solidFill>
                            <a:srgbClr val="000000"/>
                          </a:solidFill>
                          <a:effectLst/>
                          <a:latin typeface="+mn-ea"/>
                          <a:ea typeface="+mn-ea"/>
                        </a:rPr>
                        <a:t>件超</a:t>
                      </a:r>
                      <a:br>
                        <a:rPr lang="ja-JP" altLang="en-US" sz="1000" b="0" i="0" u="none" strike="noStrike" dirty="0">
                          <a:solidFill>
                            <a:srgbClr val="000000"/>
                          </a:solidFill>
                          <a:effectLst/>
                          <a:latin typeface="+mn-ea"/>
                          <a:ea typeface="+mn-ea"/>
                        </a:rPr>
                      </a:br>
                      <a:r>
                        <a:rPr lang="en-US" altLang="ja-JP" sz="1000" b="0" i="0" u="none" strike="noStrike" dirty="0">
                          <a:solidFill>
                            <a:srgbClr val="000000"/>
                          </a:solidFill>
                          <a:effectLst/>
                          <a:latin typeface="+mn-ea"/>
                          <a:ea typeface="+mn-ea"/>
                        </a:rPr>
                        <a:t>※HP</a:t>
                      </a:r>
                      <a:r>
                        <a:rPr lang="ja-JP" altLang="en-US" sz="1000" b="0" i="0" u="none" strike="noStrike" dirty="0">
                          <a:solidFill>
                            <a:srgbClr val="000000"/>
                          </a:solidFill>
                          <a:effectLst/>
                          <a:latin typeface="+mn-ea"/>
                          <a:ea typeface="+mn-ea"/>
                        </a:rPr>
                        <a:t>から引用</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8649640"/>
                  </a:ext>
                </a:extLst>
              </a:tr>
              <a:tr h="360000">
                <a:tc>
                  <a:txBody>
                    <a:bodyPr/>
                    <a:lstStyle/>
                    <a:p>
                      <a:pPr algn="ctr" fontAlgn="ctr"/>
                      <a:r>
                        <a:rPr lang="ja-JP" altLang="en-US" sz="1000" b="0" i="0" u="none" strike="noStrike" dirty="0">
                          <a:solidFill>
                            <a:schemeClr val="tx1"/>
                          </a:solidFill>
                          <a:effectLst/>
                          <a:latin typeface="+mn-ea"/>
                          <a:ea typeface="+mn-ea"/>
                        </a:rPr>
                        <a:t>未上場</a:t>
                      </a:r>
                      <a:r>
                        <a:rPr lang="en-US" sz="1000" b="0" i="0" u="none" strike="noStrike" dirty="0">
                          <a:solidFill>
                            <a:schemeClr val="tx1"/>
                          </a:solidFill>
                          <a:effectLst/>
                          <a:latin typeface="+mn-ea"/>
                          <a:ea typeface="+mn-ea"/>
                        </a:rPr>
                        <a:t>M</a:t>
                      </a:r>
                      <a:r>
                        <a:rPr lang="ja-JP" altLang="en-US" sz="1000" b="0" i="0" u="none" strike="noStrike" dirty="0">
                          <a:solidFill>
                            <a:schemeClr val="tx1"/>
                          </a:solidFill>
                          <a:effectLst/>
                          <a:latin typeface="+mn-ea"/>
                          <a:ea typeface="+mn-ea"/>
                        </a:rPr>
                        <a:t>社</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0" i="0" u="none" strike="noStrike">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250</a:t>
                      </a:r>
                      <a:r>
                        <a:rPr lang="ja-JP" altLang="en-US" sz="1000" b="0" i="0" u="none" strike="noStrike" dirty="0">
                          <a:solidFill>
                            <a:srgbClr val="000000"/>
                          </a:solidFill>
                          <a:effectLst/>
                          <a:latin typeface="+mn-ea"/>
                          <a:ea typeface="+mn-ea"/>
                        </a:rPr>
                        <a:t>万円又は</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成功報酬の</a:t>
                      </a:r>
                      <a:r>
                        <a:rPr lang="en-US" altLang="ja-JP" sz="1000" b="0" i="0" u="none" strike="noStrike" dirty="0">
                          <a:solidFill>
                            <a:srgbClr val="000000"/>
                          </a:solidFill>
                          <a:effectLst/>
                          <a:latin typeface="+mn-ea"/>
                          <a:ea typeface="+mn-ea"/>
                        </a:rPr>
                        <a:t>10</a:t>
                      </a:r>
                      <a:r>
                        <a:rPr lang="ja-JP" altLang="en-US" sz="1000" b="0" i="0" u="none" strike="noStrike" dirty="0">
                          <a:solidFill>
                            <a:srgbClr val="000000"/>
                          </a:solidFill>
                          <a:effectLst/>
                          <a:latin typeface="+mn-ea"/>
                          <a:ea typeface="+mn-ea"/>
                        </a:rPr>
                        <a:t>％*</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2,000</a:t>
                      </a:r>
                      <a:r>
                        <a:rPr lang="ja-JP" altLang="en-US" sz="1000" b="0" i="0" u="none" strike="noStrike" dirty="0">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株式譲渡価格</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250</a:t>
                      </a:r>
                      <a:r>
                        <a:rPr lang="ja-JP" altLang="en-US" sz="1000" b="0" i="0" u="none" strike="noStrike" dirty="0">
                          <a:solidFill>
                            <a:srgbClr val="000000"/>
                          </a:solidFill>
                          <a:effectLst/>
                          <a:latin typeface="+mn-ea"/>
                          <a:ea typeface="+mn-ea"/>
                        </a:rPr>
                        <a:t>万円又は</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成功報酬の</a:t>
                      </a:r>
                      <a:r>
                        <a:rPr lang="en-US" altLang="ja-JP" sz="1000" b="0" i="0" u="none" strike="noStrike" dirty="0">
                          <a:solidFill>
                            <a:srgbClr val="000000"/>
                          </a:solidFill>
                          <a:effectLst/>
                          <a:latin typeface="+mn-ea"/>
                          <a:ea typeface="+mn-ea"/>
                        </a:rPr>
                        <a:t>10</a:t>
                      </a:r>
                      <a:r>
                        <a:rPr lang="ja-JP" altLang="en-US" sz="1000" b="0" i="0" u="none" strike="noStrike" dirty="0">
                          <a:solidFill>
                            <a:srgbClr val="000000"/>
                          </a:solidFill>
                          <a:effectLst/>
                          <a:latin typeface="+mn-ea"/>
                          <a:ea typeface="+mn-ea"/>
                        </a:rPr>
                        <a:t>％*</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2,000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株式譲渡価格</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2018</a:t>
                      </a:r>
                      <a:r>
                        <a:rPr lang="ja-JP" altLang="en-US" sz="1000" b="0" i="0" u="none" strike="noStrike" dirty="0">
                          <a:solidFill>
                            <a:srgbClr val="000000"/>
                          </a:solidFill>
                          <a:effectLst/>
                          <a:latin typeface="+mn-ea"/>
                          <a:ea typeface="+mn-ea"/>
                        </a:rPr>
                        <a:t>年</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0757772"/>
                  </a:ext>
                </a:extLst>
              </a:tr>
              <a:tr h="360000">
                <a:tc>
                  <a:txBody>
                    <a:bodyPr/>
                    <a:lstStyle/>
                    <a:p>
                      <a:pPr algn="ctr" fontAlgn="ctr"/>
                      <a:r>
                        <a:rPr lang="ja-JP" altLang="en-US" sz="1000" b="0" i="0" u="none" strike="noStrike" dirty="0">
                          <a:solidFill>
                            <a:schemeClr val="tx1"/>
                          </a:solidFill>
                          <a:effectLst/>
                          <a:latin typeface="+mn-ea"/>
                          <a:ea typeface="+mn-ea"/>
                        </a:rPr>
                        <a:t>未上場</a:t>
                      </a:r>
                      <a:r>
                        <a:rPr lang="en-US" sz="1000" b="0" i="0" u="none" strike="noStrike" dirty="0">
                          <a:solidFill>
                            <a:schemeClr val="tx1"/>
                          </a:solidFill>
                          <a:effectLst/>
                          <a:latin typeface="+mn-ea"/>
                          <a:ea typeface="+mn-ea"/>
                        </a:rPr>
                        <a:t>F</a:t>
                      </a:r>
                      <a:r>
                        <a:rPr lang="ja-JP" altLang="en-US" sz="1000" b="0" i="0" u="none" strike="noStrike" dirty="0">
                          <a:solidFill>
                            <a:schemeClr val="tx1"/>
                          </a:solidFill>
                          <a:effectLst/>
                          <a:latin typeface="+mn-ea"/>
                          <a:ea typeface="+mn-ea"/>
                        </a:rPr>
                        <a:t>社</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0" i="0" u="none" strike="noStrike">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無料</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2,500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時価総資産</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a:solidFill>
                            <a:srgbClr val="000000"/>
                          </a:solidFill>
                          <a:effectLst/>
                          <a:latin typeface="+mn-ea"/>
                          <a:ea typeface="+mn-ea"/>
                        </a:rPr>
                        <a:t>無料</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2,500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時価総資産</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2017</a:t>
                      </a:r>
                      <a:r>
                        <a:rPr lang="ja-JP" altLang="en-US" sz="1000" b="0" i="0" u="none" strike="noStrike" dirty="0">
                          <a:solidFill>
                            <a:srgbClr val="000000"/>
                          </a:solidFill>
                          <a:effectLst/>
                          <a:latin typeface="+mn-ea"/>
                          <a:ea typeface="+mn-ea"/>
                        </a:rPr>
                        <a:t>年</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51283"/>
                  </a:ext>
                </a:extLst>
              </a:tr>
              <a:tr h="360000">
                <a:tc>
                  <a:txBody>
                    <a:bodyPr/>
                    <a:lstStyle/>
                    <a:p>
                      <a:pPr algn="ctr" fontAlgn="ctr"/>
                      <a:r>
                        <a:rPr lang="ja-JP" altLang="en-US" sz="1000" b="0" i="0" u="none" strike="noStrike" dirty="0">
                          <a:solidFill>
                            <a:schemeClr val="tx1"/>
                          </a:solidFill>
                          <a:effectLst/>
                          <a:latin typeface="+mn-ea"/>
                          <a:ea typeface="+mn-ea"/>
                        </a:rPr>
                        <a:t>未上場</a:t>
                      </a:r>
                      <a:r>
                        <a:rPr lang="en-US" sz="1000" b="0" i="0" u="none" strike="noStrike" dirty="0">
                          <a:solidFill>
                            <a:schemeClr val="tx1"/>
                          </a:solidFill>
                          <a:effectLst/>
                          <a:latin typeface="+mn-ea"/>
                          <a:ea typeface="+mn-ea"/>
                        </a:rPr>
                        <a:t>I</a:t>
                      </a:r>
                      <a:r>
                        <a:rPr lang="ja-JP" altLang="en-US" sz="1000" b="0" i="0" u="none" strike="noStrike" dirty="0">
                          <a:solidFill>
                            <a:schemeClr val="tx1"/>
                          </a:solidFill>
                          <a:effectLst/>
                          <a:latin typeface="+mn-ea"/>
                          <a:ea typeface="+mn-ea"/>
                        </a:rPr>
                        <a:t>社</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0" i="0" u="none" strike="noStrike">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a:solidFill>
                            <a:srgbClr val="000000"/>
                          </a:solidFill>
                          <a:effectLst/>
                          <a:latin typeface="+mn-ea"/>
                          <a:ea typeface="+mn-ea"/>
                        </a:rPr>
                        <a:t>無料</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1,500</a:t>
                      </a:r>
                      <a:r>
                        <a:rPr lang="ja-JP" altLang="en-US" sz="1000" b="0" i="0" u="none" strike="noStrike" dirty="0">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株式譲渡価格</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a:solidFill>
                            <a:srgbClr val="000000"/>
                          </a:solidFill>
                          <a:effectLst/>
                          <a:latin typeface="+mn-ea"/>
                          <a:ea typeface="+mn-ea"/>
                        </a:rPr>
                        <a:t>無料</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1,500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株式譲渡価格</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2007</a:t>
                      </a:r>
                      <a:r>
                        <a:rPr lang="ja-JP" altLang="en-US" sz="1000" b="0" i="0" u="none" strike="noStrike">
                          <a:solidFill>
                            <a:srgbClr val="000000"/>
                          </a:solidFill>
                          <a:effectLst/>
                          <a:latin typeface="+mn-ea"/>
                          <a:ea typeface="+mn-ea"/>
                        </a:rPr>
                        <a:t>年</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000" b="0" i="0" u="none" strike="noStrike" dirty="0">
                          <a:solidFill>
                            <a:srgbClr val="000000"/>
                          </a:solidFill>
                          <a:effectLst/>
                          <a:latin typeface="+mn-ea"/>
                          <a:ea typeface="+mn-ea"/>
                        </a:rPr>
                        <a:t>300</a:t>
                      </a:r>
                      <a:r>
                        <a:rPr lang="zh-TW" altLang="en-US" sz="1000" b="0" i="0" u="none" strike="noStrike" dirty="0">
                          <a:solidFill>
                            <a:srgbClr val="000000"/>
                          </a:solidFill>
                          <a:effectLst/>
                          <a:latin typeface="+mn-ea"/>
                          <a:ea typeface="+mn-ea"/>
                        </a:rPr>
                        <a:t>件超</a:t>
                      </a:r>
                      <a:br>
                        <a:rPr lang="zh-TW" altLang="en-US" sz="1000" b="0" i="0" u="none" strike="noStrike" dirty="0">
                          <a:solidFill>
                            <a:srgbClr val="000000"/>
                          </a:solidFill>
                          <a:effectLst/>
                          <a:latin typeface="+mn-ea"/>
                          <a:ea typeface="+mn-ea"/>
                        </a:rPr>
                      </a:br>
                      <a:r>
                        <a:rPr lang="en-US" altLang="zh-TW" sz="1000" b="0" i="0" u="none" strike="noStrike" dirty="0">
                          <a:solidFill>
                            <a:srgbClr val="000000"/>
                          </a:solidFill>
                          <a:effectLst/>
                          <a:latin typeface="+mn-ea"/>
                          <a:ea typeface="+mn-ea"/>
                        </a:rPr>
                        <a:t>※</a:t>
                      </a:r>
                      <a:r>
                        <a:rPr lang="zh-TW" altLang="en-US" sz="1000" b="0" i="0" u="none" strike="noStrike" dirty="0">
                          <a:solidFill>
                            <a:srgbClr val="000000"/>
                          </a:solidFill>
                          <a:effectLst/>
                          <a:latin typeface="+mn-ea"/>
                          <a:ea typeface="+mn-ea"/>
                        </a:rPr>
                        <a:t>取材記事引用</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8176416"/>
                  </a:ext>
                </a:extLst>
              </a:tr>
              <a:tr h="360000">
                <a:tc>
                  <a:txBody>
                    <a:bodyPr/>
                    <a:lstStyle/>
                    <a:p>
                      <a:pPr algn="ctr" fontAlgn="ctr"/>
                      <a:r>
                        <a:rPr lang="ja-JP" altLang="en-US" sz="1000" b="0" i="0" u="none" strike="noStrike" dirty="0">
                          <a:solidFill>
                            <a:schemeClr val="tx1"/>
                          </a:solidFill>
                          <a:effectLst/>
                          <a:latin typeface="+mn-ea"/>
                          <a:ea typeface="+mn-ea"/>
                        </a:rPr>
                        <a:t>未上場</a:t>
                      </a:r>
                      <a:r>
                        <a:rPr lang="en-US" sz="1000" b="0" i="0" u="none" strike="noStrike" dirty="0">
                          <a:solidFill>
                            <a:schemeClr val="tx1"/>
                          </a:solidFill>
                          <a:effectLst/>
                          <a:latin typeface="+mn-ea"/>
                          <a:ea typeface="+mn-ea"/>
                        </a:rPr>
                        <a:t>K</a:t>
                      </a:r>
                      <a:r>
                        <a:rPr lang="ja-JP" altLang="en-US" sz="1000" b="0" i="0" u="none" strike="noStrike" dirty="0">
                          <a:solidFill>
                            <a:schemeClr val="tx1"/>
                          </a:solidFill>
                          <a:effectLst/>
                          <a:latin typeface="+mn-ea"/>
                          <a:ea typeface="+mn-ea"/>
                        </a:rPr>
                        <a:t>社</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00" b="0" i="0" u="none" strike="noStrike">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100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1,000</a:t>
                      </a:r>
                      <a:r>
                        <a:rPr lang="ja-JP" altLang="en-US" sz="1000" b="0" i="0" u="none" strike="noStrike" dirty="0">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株式譲渡価格</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dirty="0">
                          <a:solidFill>
                            <a:srgbClr val="000000"/>
                          </a:solidFill>
                          <a:effectLst/>
                          <a:latin typeface="+mn-ea"/>
                          <a:ea typeface="+mn-ea"/>
                        </a:rPr>
                        <a:t>無料</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100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1,000</a:t>
                      </a:r>
                      <a:r>
                        <a:rPr lang="ja-JP" altLang="en-US" sz="1000" b="0" i="0" u="none" strike="noStrike">
                          <a:solidFill>
                            <a:srgbClr val="000000"/>
                          </a:solidFill>
                          <a:effectLst/>
                          <a:latin typeface="+mn-ea"/>
                          <a:ea typeface="+mn-ea"/>
                        </a:rPr>
                        <a:t>万円</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bg1">
                          <a:lumMod val="50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b="0" i="0" u="none" strike="noStrike">
                          <a:solidFill>
                            <a:srgbClr val="000000"/>
                          </a:solidFill>
                          <a:effectLst/>
                          <a:latin typeface="+mn-ea"/>
                          <a:ea typeface="+mn-ea"/>
                        </a:rPr>
                        <a:t>株式譲渡価格</a:t>
                      </a:r>
                      <a:br>
                        <a:rPr lang="ja-JP" altLang="en-US" sz="1000" b="0" i="0" u="none" strike="noStrike">
                          <a:solidFill>
                            <a:srgbClr val="000000"/>
                          </a:solidFill>
                          <a:effectLst/>
                          <a:latin typeface="+mn-ea"/>
                          <a:ea typeface="+mn-ea"/>
                        </a:rPr>
                      </a:br>
                      <a:r>
                        <a:rPr lang="ja-JP" altLang="en-US" sz="1000" b="0" i="0" u="none" strike="noStrike">
                          <a:solidFill>
                            <a:srgbClr val="000000"/>
                          </a:solidFill>
                          <a:effectLst/>
                          <a:latin typeface="+mn-ea"/>
                          <a:ea typeface="+mn-ea"/>
                        </a:rPr>
                        <a:t>レーマン方式</a:t>
                      </a:r>
                    </a:p>
                  </a:txBody>
                  <a:tcPr marL="7620" marR="7620" marT="7620" marB="0" anchor="ctr">
                    <a:lnL w="3175" cap="flat" cmpd="sng" algn="ctr">
                      <a:solidFill>
                        <a:schemeClr val="bg1">
                          <a:lumMod val="50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mn-ea"/>
                          <a:ea typeface="+mn-ea"/>
                        </a:rPr>
                        <a:t>2015</a:t>
                      </a:r>
                      <a:r>
                        <a:rPr lang="ja-JP" altLang="en-US" sz="1000" b="0" i="0" u="none" strike="noStrike">
                          <a:solidFill>
                            <a:srgbClr val="000000"/>
                          </a:solidFill>
                          <a:effectLst/>
                          <a:latin typeface="+mn-ea"/>
                          <a:ea typeface="+mn-ea"/>
                        </a:rPr>
                        <a:t>年</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mn-ea"/>
                          <a:ea typeface="+mn-ea"/>
                        </a:rPr>
                        <a:t>400</a:t>
                      </a:r>
                      <a:r>
                        <a:rPr lang="ja-JP" altLang="en-US" sz="1000" b="0" i="0" u="none" strike="noStrike" dirty="0">
                          <a:solidFill>
                            <a:srgbClr val="000000"/>
                          </a:solidFill>
                          <a:effectLst/>
                          <a:latin typeface="+mn-ea"/>
                          <a:ea typeface="+mn-ea"/>
                        </a:rPr>
                        <a:t>件超</a:t>
                      </a:r>
                      <a:br>
                        <a:rPr lang="ja-JP" altLang="en-US" sz="1000" b="0" i="0" u="none" strike="noStrike" dirty="0">
                          <a:solidFill>
                            <a:srgbClr val="000000"/>
                          </a:solidFill>
                          <a:effectLst/>
                          <a:latin typeface="+mn-ea"/>
                          <a:ea typeface="+mn-ea"/>
                        </a:rPr>
                      </a:br>
                      <a:r>
                        <a:rPr lang="en-US" altLang="ja-JP" sz="1000" b="0" i="0" u="none" strike="noStrike" dirty="0">
                          <a:solidFill>
                            <a:srgbClr val="000000"/>
                          </a:solidFill>
                          <a:effectLst/>
                          <a:latin typeface="+mn-ea"/>
                          <a:ea typeface="+mn-ea"/>
                        </a:rPr>
                        <a:t>※HP</a:t>
                      </a:r>
                      <a:r>
                        <a:rPr lang="ja-JP" altLang="en-US" sz="1000" b="0" i="0" u="none" strike="noStrike" dirty="0">
                          <a:solidFill>
                            <a:srgbClr val="000000"/>
                          </a:solidFill>
                          <a:effectLst/>
                          <a:latin typeface="+mn-ea"/>
                          <a:ea typeface="+mn-ea"/>
                        </a:rPr>
                        <a:t>から引用</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627307"/>
                  </a:ext>
                </a:extLst>
              </a:tr>
            </a:tbl>
          </a:graphicData>
        </a:graphic>
      </p:graphicFrame>
      <p:sp>
        <p:nvSpPr>
          <p:cNvPr id="7" name="テキスト ボックス 6">
            <a:extLst>
              <a:ext uri="{FF2B5EF4-FFF2-40B4-BE49-F238E27FC236}">
                <a16:creationId xmlns:a16="http://schemas.microsoft.com/office/drawing/2014/main" id="{0C969B54-F940-4E79-4976-16BEC9E11CF8}"/>
              </a:ext>
            </a:extLst>
          </p:cNvPr>
          <p:cNvSpPr txBox="1"/>
          <p:nvPr/>
        </p:nvSpPr>
        <p:spPr>
          <a:xfrm>
            <a:off x="1031715" y="6588182"/>
            <a:ext cx="610660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a:ea typeface="Meiryo UI"/>
                <a:cs typeface="+mn-cs"/>
              </a:rPr>
              <a:t>* 成功報酬に含む</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テキスト ボックス 9">
            <a:extLst>
              <a:ext uri="{FF2B5EF4-FFF2-40B4-BE49-F238E27FC236}">
                <a16:creationId xmlns:a16="http://schemas.microsoft.com/office/drawing/2014/main" id="{FC33066D-7D36-8663-950B-2C63AEA303D9}"/>
              </a:ext>
            </a:extLst>
          </p:cNvPr>
          <p:cNvSpPr txBox="1"/>
          <p:nvPr/>
        </p:nvSpPr>
        <p:spPr>
          <a:xfrm>
            <a:off x="8531749" y="1304347"/>
            <a:ext cx="3336201"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eiryo UI"/>
                <a:ea typeface="Meiryo UI"/>
                <a:cs typeface="+mn-cs"/>
              </a:rPr>
              <a:t>※2024</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n-cs"/>
              </a:rPr>
              <a:t>年</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n-cs"/>
              </a:rPr>
              <a:t>8</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n-cs"/>
              </a:rPr>
              <a:t>月現在</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C59F4EC-DCB1-0866-4BBB-86EA6B71F148}"/>
              </a:ext>
            </a:extLst>
          </p:cNvPr>
          <p:cNvSpPr txBox="1"/>
          <p:nvPr/>
        </p:nvSpPr>
        <p:spPr>
          <a:xfrm>
            <a:off x="2029831" y="1210349"/>
            <a:ext cx="8132338" cy="707886"/>
          </a:xfrm>
          <a:prstGeom prst="rect">
            <a:avLst/>
          </a:prstGeom>
          <a:noFill/>
        </p:spPr>
        <p:txBody>
          <a:bodyPr wrap="square">
            <a:spAutoFit/>
          </a:bodyPr>
          <a:lstStyle/>
          <a:p>
            <a:pPr algn="ctr"/>
            <a:r>
              <a:rPr lang="ja-JP" altLang="en-US" sz="4000" b="1" kern="100" dirty="0">
                <a:latin typeface="游明朝" panose="02020400000000000000" pitchFamily="18" charset="-128"/>
                <a:ea typeface="游明朝" panose="02020400000000000000" pitchFamily="18" charset="-128"/>
                <a:cs typeface="Times New Roman" panose="02020603050405020304" pitchFamily="18" charset="0"/>
              </a:rPr>
              <a:t>ご清聴ありがとうございました</a:t>
            </a:r>
            <a:endParaRPr lang="en-US" altLang="ja-JP" sz="4000" b="1"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14978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7568-F246-CA4A-9F7A-8872122F63A2}"/>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C95E98E4-A2C3-521F-21AC-35BFF8810136}"/>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mn-ea"/>
                <a:ea typeface="+mn-ea"/>
                <a:cs typeface="+mj-cs"/>
              </a:rPr>
              <a:t>M</a:t>
            </a:r>
            <a:r>
              <a:rPr kumimoji="1" lang="ja-JP" altLang="en-US" sz="2800" b="1" i="0" u="none" strike="noStrike" kern="1200" cap="none" spc="0" normalizeH="0" baseline="0" noProof="0" dirty="0">
                <a:ln>
                  <a:noFill/>
                </a:ln>
                <a:solidFill>
                  <a:prstClr val="black"/>
                </a:solidFill>
                <a:effectLst/>
                <a:uLnTx/>
                <a:uFillTx/>
                <a:latin typeface="+mn-ea"/>
                <a:ea typeface="+mn-ea"/>
                <a:cs typeface="+mj-cs"/>
              </a:rPr>
              <a:t>＆</a:t>
            </a:r>
            <a:r>
              <a:rPr kumimoji="1" lang="en-US" altLang="ja-JP" sz="2800" b="1" i="0" u="none" strike="noStrike" kern="1200" cap="none" spc="0" normalizeH="0" baseline="0" noProof="0" dirty="0">
                <a:ln>
                  <a:noFill/>
                </a:ln>
                <a:solidFill>
                  <a:prstClr val="black"/>
                </a:solidFill>
                <a:effectLst/>
                <a:uLnTx/>
                <a:uFillTx/>
                <a:latin typeface="+mn-ea"/>
                <a:ea typeface="+mn-ea"/>
                <a:cs typeface="+mj-cs"/>
              </a:rPr>
              <a:t>A</a:t>
            </a:r>
            <a:r>
              <a:rPr lang="ja-JP" altLang="en-US" sz="2800" b="1" dirty="0">
                <a:solidFill>
                  <a:prstClr val="black"/>
                </a:solidFill>
                <a:latin typeface="+mn-ea"/>
                <a:ea typeface="+mn-ea"/>
              </a:rPr>
              <a:t>業界の現状</a:t>
            </a:r>
            <a:endParaRPr kumimoji="1" lang="ja-JP" altLang="en-US" sz="2800" b="1" i="0" u="none" strike="noStrike" kern="1200" cap="none" spc="0" normalizeH="0" baseline="0" noProof="0" dirty="0">
              <a:ln>
                <a:noFill/>
              </a:ln>
              <a:solidFill>
                <a:prstClr val="black"/>
              </a:solidFill>
              <a:effectLst/>
              <a:uLnTx/>
              <a:uFillTx/>
              <a:latin typeface="+mn-ea"/>
              <a:ea typeface="+mn-ea"/>
              <a:cs typeface="+mj-cs"/>
            </a:endParaRPr>
          </a:p>
        </p:txBody>
      </p:sp>
      <p:sp>
        <p:nvSpPr>
          <p:cNvPr id="4" name="スライド番号プレースホルダー 1">
            <a:extLst>
              <a:ext uri="{FF2B5EF4-FFF2-40B4-BE49-F238E27FC236}">
                <a16:creationId xmlns:a16="http://schemas.microsoft.com/office/drawing/2014/main" id="{1FA44090-4324-C6F3-652E-D617486EDF60}"/>
              </a:ext>
            </a:extLst>
          </p:cNvPr>
          <p:cNvSpPr>
            <a:spLocks noGrp="1"/>
          </p:cNvSpPr>
          <p:nvPr>
            <p:ph type="sldNum" sz="quarter" idx="12"/>
          </p:nvPr>
        </p:nvSpPr>
        <p:spPr>
          <a:xfrm>
            <a:off x="9448800" y="6511374"/>
            <a:ext cx="2743200" cy="365125"/>
          </a:xfrm>
        </p:spPr>
        <p:txBody>
          <a:bodyPr/>
          <a:lstStyle/>
          <a:p>
            <a:fld id="{26CC2B4A-97AC-4523-B612-441E67B50FCC}" type="slidenum">
              <a:rPr lang="ja-JP" altLang="en-US" smtClean="0"/>
              <a:pPr/>
              <a:t>4</a:t>
            </a:fld>
            <a:endParaRPr lang="ja-JP" altLang="en-US" sz="1400" dirty="0"/>
          </a:p>
        </p:txBody>
      </p:sp>
      <p:sp>
        <p:nvSpPr>
          <p:cNvPr id="13" name="テキスト ボックス 12">
            <a:extLst>
              <a:ext uri="{FF2B5EF4-FFF2-40B4-BE49-F238E27FC236}">
                <a16:creationId xmlns:a16="http://schemas.microsoft.com/office/drawing/2014/main" id="{427350B7-2338-200F-70CE-731D5DB2F365}"/>
              </a:ext>
            </a:extLst>
          </p:cNvPr>
          <p:cNvSpPr txBox="1"/>
          <p:nvPr/>
        </p:nvSpPr>
        <p:spPr>
          <a:xfrm>
            <a:off x="315310" y="996953"/>
            <a:ext cx="6231193" cy="810478"/>
          </a:xfrm>
          <a:prstGeom prst="rect">
            <a:avLst/>
          </a:prstGeom>
          <a:noFill/>
        </p:spPr>
        <p:txBody>
          <a:bodyPr wrap="none" rtlCol="0">
            <a:spAutoFit/>
          </a:bodyPr>
          <a:lstStyle/>
          <a:p>
            <a:pPr marL="457200" indent="-457200" algn="l">
              <a:lnSpc>
                <a:spcPts val="2800"/>
              </a:lnSpc>
              <a:buFont typeface="Wingdings" panose="05000000000000000000" pitchFamily="2" charset="2"/>
              <a:buChar char="n"/>
            </a:pPr>
            <a:r>
              <a:rPr lang="en-US" altLang="ja-JP" sz="2400" b="1" dirty="0">
                <a:latin typeface="+mn-ea"/>
              </a:rPr>
              <a:t>M&amp;A</a:t>
            </a:r>
            <a:r>
              <a:rPr lang="ja-JP" altLang="en-US" sz="2400" b="1" dirty="0">
                <a:latin typeface="+mn-ea"/>
              </a:rPr>
              <a:t>件数は例年増加</a:t>
            </a:r>
            <a:endParaRPr lang="en-US" altLang="ja-JP" sz="2400" b="1" dirty="0">
              <a:latin typeface="+mn-ea"/>
            </a:endParaRPr>
          </a:p>
          <a:p>
            <a:pPr marL="457200" indent="-457200" algn="l">
              <a:lnSpc>
                <a:spcPts val="2800"/>
              </a:lnSpc>
              <a:buFont typeface="Wingdings" panose="05000000000000000000" pitchFamily="2" charset="2"/>
              <a:buChar char="n"/>
            </a:pPr>
            <a:r>
              <a:rPr lang="ja-JP" altLang="en-US" sz="2400" b="1" dirty="0">
                <a:latin typeface="+mn-ea"/>
              </a:rPr>
              <a:t>このトレンドは</a:t>
            </a:r>
            <a:r>
              <a:rPr lang="en-US" altLang="ja-JP" sz="2400" b="1" dirty="0">
                <a:latin typeface="+mn-ea"/>
              </a:rPr>
              <a:t>10</a:t>
            </a:r>
            <a:r>
              <a:rPr lang="ja-JP" altLang="en-US" sz="2400" b="1" dirty="0">
                <a:latin typeface="+mn-ea"/>
              </a:rPr>
              <a:t>年以上継続すると推測</a:t>
            </a:r>
            <a:endParaRPr lang="en-US" altLang="ja-JP" sz="2400" b="1" dirty="0">
              <a:latin typeface="+mn-ea"/>
            </a:endParaRPr>
          </a:p>
        </p:txBody>
      </p:sp>
      <p:sp>
        <p:nvSpPr>
          <p:cNvPr id="14" name="テキスト ボックス 13">
            <a:extLst>
              <a:ext uri="{FF2B5EF4-FFF2-40B4-BE49-F238E27FC236}">
                <a16:creationId xmlns:a16="http://schemas.microsoft.com/office/drawing/2014/main" id="{DA3E83AB-B193-41A1-B28E-940AF28A64BE}"/>
              </a:ext>
            </a:extLst>
          </p:cNvPr>
          <p:cNvSpPr txBox="1"/>
          <p:nvPr/>
        </p:nvSpPr>
        <p:spPr>
          <a:xfrm>
            <a:off x="315310" y="6159062"/>
            <a:ext cx="1569660" cy="404470"/>
          </a:xfrm>
          <a:prstGeom prst="rect">
            <a:avLst/>
          </a:prstGeom>
          <a:noFill/>
        </p:spPr>
        <p:txBody>
          <a:bodyPr wrap="none" rtlCol="0">
            <a:spAutoFit/>
          </a:bodyPr>
          <a:lstStyle/>
          <a:p>
            <a:pPr algn="l">
              <a:lnSpc>
                <a:spcPts val="2800"/>
              </a:lnSpc>
            </a:pPr>
            <a:r>
              <a:rPr lang="ja-JP" altLang="en-US" sz="1200" b="1" dirty="0">
                <a:latin typeface="+mn-ea"/>
              </a:rPr>
              <a:t>出所：レコフデータ</a:t>
            </a:r>
            <a:endParaRPr kumimoji="1" lang="ja-JP" altLang="en-US" sz="1200" b="1" dirty="0">
              <a:latin typeface="+mn-ea"/>
            </a:endParaRPr>
          </a:p>
        </p:txBody>
      </p:sp>
      <p:pic>
        <p:nvPicPr>
          <p:cNvPr id="33" name="図 32">
            <a:extLst>
              <a:ext uri="{FF2B5EF4-FFF2-40B4-BE49-F238E27FC236}">
                <a16:creationId xmlns:a16="http://schemas.microsoft.com/office/drawing/2014/main" id="{4CCBACF0-2D45-1FE9-25E7-0FDAF8212D68}"/>
              </a:ext>
            </a:extLst>
          </p:cNvPr>
          <p:cNvPicPr>
            <a:picLocks noChangeAspect="1"/>
          </p:cNvPicPr>
          <p:nvPr/>
        </p:nvPicPr>
        <p:blipFill>
          <a:blip r:embed="rId3"/>
          <a:stretch>
            <a:fillRect/>
          </a:stretch>
        </p:blipFill>
        <p:spPr>
          <a:xfrm>
            <a:off x="1884970" y="2002374"/>
            <a:ext cx="7935311" cy="3982765"/>
          </a:xfrm>
          <a:prstGeom prst="rect">
            <a:avLst/>
          </a:prstGeom>
        </p:spPr>
      </p:pic>
    </p:spTree>
    <p:extLst>
      <p:ext uri="{BB962C8B-B14F-4D97-AF65-F5344CB8AC3E}">
        <p14:creationId xmlns:p14="http://schemas.microsoft.com/office/powerpoint/2010/main" val="235805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47B2A-B6E2-F098-7B18-E5E63A45C309}"/>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A92E8D53-A119-C7AF-9EBA-0CC9A9330E36}"/>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mn-ea"/>
                <a:ea typeface="+mn-ea"/>
                <a:cs typeface="+mj-cs"/>
              </a:rPr>
              <a:t>M</a:t>
            </a:r>
            <a:r>
              <a:rPr kumimoji="1" lang="ja-JP" altLang="en-US" sz="2800" b="1" i="0" u="none" strike="noStrike" kern="1200" cap="none" spc="0" normalizeH="0" baseline="0" noProof="0" dirty="0">
                <a:ln>
                  <a:noFill/>
                </a:ln>
                <a:solidFill>
                  <a:prstClr val="black"/>
                </a:solidFill>
                <a:effectLst/>
                <a:uLnTx/>
                <a:uFillTx/>
                <a:latin typeface="+mn-ea"/>
                <a:ea typeface="+mn-ea"/>
                <a:cs typeface="+mj-cs"/>
              </a:rPr>
              <a:t>＆</a:t>
            </a:r>
            <a:r>
              <a:rPr kumimoji="1" lang="en-US" altLang="ja-JP" sz="2800" b="1" i="0" u="none" strike="noStrike" kern="1200" cap="none" spc="0" normalizeH="0" baseline="0" noProof="0" dirty="0">
                <a:ln>
                  <a:noFill/>
                </a:ln>
                <a:solidFill>
                  <a:prstClr val="black"/>
                </a:solidFill>
                <a:effectLst/>
                <a:uLnTx/>
                <a:uFillTx/>
                <a:latin typeface="+mn-ea"/>
                <a:ea typeface="+mn-ea"/>
                <a:cs typeface="+mj-cs"/>
              </a:rPr>
              <a:t>A</a:t>
            </a:r>
            <a:r>
              <a:rPr lang="ja-JP" altLang="en-US" sz="2800" b="1" dirty="0">
                <a:solidFill>
                  <a:prstClr val="black"/>
                </a:solidFill>
                <a:latin typeface="+mn-ea"/>
                <a:ea typeface="+mn-ea"/>
              </a:rPr>
              <a:t>業界の現状</a:t>
            </a:r>
            <a:endParaRPr kumimoji="1" lang="ja-JP" altLang="en-US" sz="2800" b="1" i="0" u="none" strike="noStrike" kern="1200" cap="none" spc="0" normalizeH="0" baseline="0" noProof="0" dirty="0">
              <a:ln>
                <a:noFill/>
              </a:ln>
              <a:solidFill>
                <a:prstClr val="black"/>
              </a:solidFill>
              <a:effectLst/>
              <a:uLnTx/>
              <a:uFillTx/>
              <a:latin typeface="+mn-ea"/>
              <a:ea typeface="+mn-ea"/>
              <a:cs typeface="+mj-cs"/>
            </a:endParaRPr>
          </a:p>
        </p:txBody>
      </p:sp>
      <p:sp>
        <p:nvSpPr>
          <p:cNvPr id="4" name="スライド番号プレースホルダー 1">
            <a:extLst>
              <a:ext uri="{FF2B5EF4-FFF2-40B4-BE49-F238E27FC236}">
                <a16:creationId xmlns:a16="http://schemas.microsoft.com/office/drawing/2014/main" id="{83F5103F-6074-956F-F726-218FEE4909C0}"/>
              </a:ext>
            </a:extLst>
          </p:cNvPr>
          <p:cNvSpPr>
            <a:spLocks noGrp="1"/>
          </p:cNvSpPr>
          <p:nvPr>
            <p:ph type="sldNum" sz="quarter" idx="12"/>
          </p:nvPr>
        </p:nvSpPr>
        <p:spPr>
          <a:xfrm>
            <a:off x="9448800" y="6511374"/>
            <a:ext cx="2743200" cy="365125"/>
          </a:xfrm>
        </p:spPr>
        <p:txBody>
          <a:bodyPr/>
          <a:lstStyle/>
          <a:p>
            <a:fld id="{26CC2B4A-97AC-4523-B612-441E67B50FCC}" type="slidenum">
              <a:rPr lang="ja-JP" altLang="en-US" smtClean="0"/>
              <a:pPr/>
              <a:t>5</a:t>
            </a:fld>
            <a:endParaRPr lang="ja-JP" altLang="en-US" sz="1400" dirty="0"/>
          </a:p>
        </p:txBody>
      </p:sp>
      <p:sp>
        <p:nvSpPr>
          <p:cNvPr id="13" name="テキスト ボックス 12">
            <a:extLst>
              <a:ext uri="{FF2B5EF4-FFF2-40B4-BE49-F238E27FC236}">
                <a16:creationId xmlns:a16="http://schemas.microsoft.com/office/drawing/2014/main" id="{9948F1D4-7C85-C33E-5B1F-81F4FB57E748}"/>
              </a:ext>
            </a:extLst>
          </p:cNvPr>
          <p:cNvSpPr txBox="1"/>
          <p:nvPr/>
        </p:nvSpPr>
        <p:spPr>
          <a:xfrm>
            <a:off x="315310" y="996953"/>
            <a:ext cx="8648521" cy="1169551"/>
          </a:xfrm>
          <a:prstGeom prst="rect">
            <a:avLst/>
          </a:prstGeom>
          <a:noFill/>
        </p:spPr>
        <p:txBody>
          <a:bodyPr wrap="none" rtlCol="0">
            <a:spAutoFit/>
          </a:bodyPr>
          <a:lstStyle/>
          <a:p>
            <a:pPr marL="457200" indent="-457200" algn="l">
              <a:lnSpc>
                <a:spcPts val="2800"/>
              </a:lnSpc>
              <a:buFont typeface="Wingdings" panose="05000000000000000000" pitchFamily="2" charset="2"/>
              <a:buChar char="n"/>
            </a:pPr>
            <a:r>
              <a:rPr kumimoji="1" lang="ja-JP" altLang="en-US" sz="2400" b="1" dirty="0">
                <a:latin typeface="+mn-ea"/>
              </a:rPr>
              <a:t>休廃業の件数は</a:t>
            </a:r>
            <a:r>
              <a:rPr kumimoji="1" lang="en-US" altLang="ja-JP" sz="2400" b="1" dirty="0">
                <a:latin typeface="+mn-ea"/>
              </a:rPr>
              <a:t>2023</a:t>
            </a:r>
            <a:r>
              <a:rPr kumimoji="1" lang="ja-JP" altLang="en-US" sz="2400" b="1" dirty="0">
                <a:latin typeface="+mn-ea"/>
              </a:rPr>
              <a:t>年から増加傾向に転じた</a:t>
            </a:r>
            <a:endParaRPr lang="en-US" altLang="ja-JP" sz="2400" b="1" dirty="0">
              <a:latin typeface="+mn-ea"/>
            </a:endParaRPr>
          </a:p>
          <a:p>
            <a:pPr marL="457200" indent="-457200" algn="l">
              <a:lnSpc>
                <a:spcPts val="2800"/>
              </a:lnSpc>
              <a:buFont typeface="Wingdings" panose="05000000000000000000" pitchFamily="2" charset="2"/>
              <a:buChar char="n"/>
            </a:pPr>
            <a:r>
              <a:rPr lang="ja-JP" altLang="en-US" sz="2400" b="1" dirty="0">
                <a:latin typeface="+mn-ea"/>
              </a:rPr>
              <a:t>廃業した企業のうち</a:t>
            </a:r>
            <a:r>
              <a:rPr lang="en-US" altLang="ja-JP" sz="2400" b="1" dirty="0">
                <a:latin typeface="+mn-ea"/>
              </a:rPr>
              <a:t>51.1</a:t>
            </a:r>
            <a:r>
              <a:rPr lang="ja-JP" altLang="en-US" sz="2400" b="1" dirty="0">
                <a:latin typeface="+mn-ea"/>
              </a:rPr>
              <a:t>％が黒字倒産、</a:t>
            </a:r>
            <a:r>
              <a:rPr lang="en-US" altLang="ja-JP" sz="2400" b="1" dirty="0">
                <a:latin typeface="+mn-ea"/>
              </a:rPr>
              <a:t>65.1</a:t>
            </a:r>
            <a:r>
              <a:rPr lang="ja-JP" altLang="en-US" sz="2400" b="1" dirty="0">
                <a:latin typeface="+mn-ea"/>
              </a:rPr>
              <a:t>％は資産超過</a:t>
            </a:r>
            <a:endParaRPr lang="en-US" altLang="ja-JP" sz="2400" b="1" dirty="0">
              <a:latin typeface="+mn-ea"/>
            </a:endParaRPr>
          </a:p>
          <a:p>
            <a:pPr marL="457200" indent="-457200" algn="l">
              <a:lnSpc>
                <a:spcPts val="2800"/>
              </a:lnSpc>
              <a:buFont typeface="Wingdings" panose="05000000000000000000" pitchFamily="2" charset="2"/>
              <a:buChar char="n"/>
            </a:pPr>
            <a:r>
              <a:rPr lang="ja-JP" altLang="en-US" sz="2400" b="1" dirty="0">
                <a:latin typeface="+mn-ea"/>
              </a:rPr>
              <a:t>倒産件数に対する廃業件数の割合は全国平均で</a:t>
            </a:r>
            <a:r>
              <a:rPr lang="en-US" altLang="ja-JP" sz="2400" b="1" dirty="0">
                <a:latin typeface="+mn-ea"/>
              </a:rPr>
              <a:t>7</a:t>
            </a:r>
            <a:r>
              <a:rPr lang="ja-JP" altLang="en-US" sz="2400" b="1" dirty="0">
                <a:latin typeface="+mn-ea"/>
              </a:rPr>
              <a:t>倍</a:t>
            </a:r>
            <a:endParaRPr lang="en-US" altLang="ja-JP" sz="2400" b="1" dirty="0">
              <a:latin typeface="+mn-ea"/>
            </a:endParaRPr>
          </a:p>
        </p:txBody>
      </p:sp>
      <p:sp>
        <p:nvSpPr>
          <p:cNvPr id="14" name="テキスト ボックス 13">
            <a:extLst>
              <a:ext uri="{FF2B5EF4-FFF2-40B4-BE49-F238E27FC236}">
                <a16:creationId xmlns:a16="http://schemas.microsoft.com/office/drawing/2014/main" id="{804D7886-9425-2F9D-3075-F3E0693B2E34}"/>
              </a:ext>
            </a:extLst>
          </p:cNvPr>
          <p:cNvSpPr txBox="1"/>
          <p:nvPr/>
        </p:nvSpPr>
        <p:spPr>
          <a:xfrm>
            <a:off x="315310" y="6159062"/>
            <a:ext cx="4846198" cy="404470"/>
          </a:xfrm>
          <a:prstGeom prst="rect">
            <a:avLst/>
          </a:prstGeom>
          <a:noFill/>
        </p:spPr>
        <p:txBody>
          <a:bodyPr wrap="none" rtlCol="0">
            <a:spAutoFit/>
          </a:bodyPr>
          <a:lstStyle/>
          <a:p>
            <a:pPr algn="l">
              <a:lnSpc>
                <a:spcPts val="2800"/>
              </a:lnSpc>
            </a:pPr>
            <a:r>
              <a:rPr lang="ja-JP" altLang="en-US" sz="1200" b="1" dirty="0">
                <a:latin typeface="+mn-ea"/>
              </a:rPr>
              <a:t>出所：帝国データバンク　全国「休廃業・解散」動向調査　</a:t>
            </a:r>
            <a:r>
              <a:rPr lang="en-US" altLang="ja-JP" sz="1200" b="1" dirty="0">
                <a:latin typeface="+mn-ea"/>
              </a:rPr>
              <a:t>2024</a:t>
            </a:r>
            <a:r>
              <a:rPr lang="ja-JP" altLang="en-US" sz="1200" b="1" dirty="0">
                <a:latin typeface="+mn-ea"/>
              </a:rPr>
              <a:t>年</a:t>
            </a:r>
            <a:endParaRPr kumimoji="1" lang="ja-JP" altLang="en-US" sz="1200" b="1" dirty="0">
              <a:latin typeface="+mn-ea"/>
            </a:endParaRPr>
          </a:p>
        </p:txBody>
      </p:sp>
      <p:pic>
        <p:nvPicPr>
          <p:cNvPr id="25" name="図 24">
            <a:extLst>
              <a:ext uri="{FF2B5EF4-FFF2-40B4-BE49-F238E27FC236}">
                <a16:creationId xmlns:a16="http://schemas.microsoft.com/office/drawing/2014/main" id="{FF4A646A-87B7-F433-A058-42C57A588D09}"/>
              </a:ext>
            </a:extLst>
          </p:cNvPr>
          <p:cNvPicPr>
            <a:picLocks noChangeAspect="1"/>
          </p:cNvPicPr>
          <p:nvPr/>
        </p:nvPicPr>
        <p:blipFill>
          <a:blip r:embed="rId3"/>
          <a:stretch>
            <a:fillRect/>
          </a:stretch>
        </p:blipFill>
        <p:spPr>
          <a:xfrm>
            <a:off x="315310" y="2120178"/>
            <a:ext cx="11084731" cy="3603054"/>
          </a:xfrm>
          <a:prstGeom prst="rect">
            <a:avLst/>
          </a:prstGeom>
        </p:spPr>
      </p:pic>
    </p:spTree>
    <p:extLst>
      <p:ext uri="{BB962C8B-B14F-4D97-AF65-F5344CB8AC3E}">
        <p14:creationId xmlns:p14="http://schemas.microsoft.com/office/powerpoint/2010/main" val="399354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2A8C0-E04E-EAEF-26C9-82BC2FA6C950}"/>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8E49444E-5C78-1163-FE5C-9EA082108C02}"/>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mn-ea"/>
                <a:ea typeface="+mn-ea"/>
                <a:cs typeface="+mj-cs"/>
              </a:rPr>
              <a:t>M</a:t>
            </a:r>
            <a:r>
              <a:rPr kumimoji="1" lang="ja-JP" altLang="en-US" sz="2800" b="1" i="0" u="none" strike="noStrike" kern="1200" cap="none" spc="0" normalizeH="0" baseline="0" noProof="0" dirty="0">
                <a:ln>
                  <a:noFill/>
                </a:ln>
                <a:solidFill>
                  <a:prstClr val="black"/>
                </a:solidFill>
                <a:effectLst/>
                <a:uLnTx/>
                <a:uFillTx/>
                <a:latin typeface="+mn-ea"/>
                <a:ea typeface="+mn-ea"/>
                <a:cs typeface="+mj-cs"/>
              </a:rPr>
              <a:t>＆</a:t>
            </a:r>
            <a:r>
              <a:rPr kumimoji="1" lang="en-US" altLang="ja-JP" sz="2800" b="1" i="0" u="none" strike="noStrike" kern="1200" cap="none" spc="0" normalizeH="0" baseline="0" noProof="0" dirty="0">
                <a:ln>
                  <a:noFill/>
                </a:ln>
                <a:solidFill>
                  <a:prstClr val="black"/>
                </a:solidFill>
                <a:effectLst/>
                <a:uLnTx/>
                <a:uFillTx/>
                <a:latin typeface="+mn-ea"/>
                <a:ea typeface="+mn-ea"/>
                <a:cs typeface="+mj-cs"/>
              </a:rPr>
              <a:t>A</a:t>
            </a:r>
            <a:r>
              <a:rPr lang="ja-JP" altLang="en-US" sz="2800" b="1" dirty="0">
                <a:solidFill>
                  <a:prstClr val="black"/>
                </a:solidFill>
                <a:latin typeface="+mn-ea"/>
                <a:ea typeface="+mn-ea"/>
              </a:rPr>
              <a:t>業界の現状</a:t>
            </a:r>
            <a:endParaRPr kumimoji="1" lang="ja-JP" altLang="en-US" sz="2800" b="1" i="0" u="none" strike="noStrike" kern="1200" cap="none" spc="0" normalizeH="0" baseline="0" noProof="0" dirty="0">
              <a:ln>
                <a:noFill/>
              </a:ln>
              <a:solidFill>
                <a:prstClr val="black"/>
              </a:solidFill>
              <a:effectLst/>
              <a:uLnTx/>
              <a:uFillTx/>
              <a:latin typeface="+mn-ea"/>
              <a:ea typeface="+mn-ea"/>
              <a:cs typeface="+mj-cs"/>
            </a:endParaRPr>
          </a:p>
        </p:txBody>
      </p:sp>
      <p:sp>
        <p:nvSpPr>
          <p:cNvPr id="4" name="スライド番号プレースホルダー 1">
            <a:extLst>
              <a:ext uri="{FF2B5EF4-FFF2-40B4-BE49-F238E27FC236}">
                <a16:creationId xmlns:a16="http://schemas.microsoft.com/office/drawing/2014/main" id="{75DCD135-DE60-A573-54E2-CA9A55D6DC1D}"/>
              </a:ext>
            </a:extLst>
          </p:cNvPr>
          <p:cNvSpPr>
            <a:spLocks noGrp="1"/>
          </p:cNvSpPr>
          <p:nvPr>
            <p:ph type="sldNum" sz="quarter" idx="12"/>
          </p:nvPr>
        </p:nvSpPr>
        <p:spPr>
          <a:xfrm>
            <a:off x="9448800" y="6511374"/>
            <a:ext cx="2743200" cy="365125"/>
          </a:xfrm>
        </p:spPr>
        <p:txBody>
          <a:bodyPr/>
          <a:lstStyle/>
          <a:p>
            <a:fld id="{26CC2B4A-97AC-4523-B612-441E67B50FCC}" type="slidenum">
              <a:rPr lang="ja-JP" altLang="en-US" smtClean="0"/>
              <a:pPr/>
              <a:t>6</a:t>
            </a:fld>
            <a:endParaRPr lang="ja-JP" altLang="en-US" sz="1400" dirty="0"/>
          </a:p>
        </p:txBody>
      </p:sp>
      <p:sp>
        <p:nvSpPr>
          <p:cNvPr id="13" name="テキスト ボックス 12">
            <a:extLst>
              <a:ext uri="{FF2B5EF4-FFF2-40B4-BE49-F238E27FC236}">
                <a16:creationId xmlns:a16="http://schemas.microsoft.com/office/drawing/2014/main" id="{30DA117D-3EF3-BD69-3256-82F6002B8F52}"/>
              </a:ext>
            </a:extLst>
          </p:cNvPr>
          <p:cNvSpPr txBox="1"/>
          <p:nvPr/>
        </p:nvSpPr>
        <p:spPr>
          <a:xfrm>
            <a:off x="315311" y="1165118"/>
            <a:ext cx="10867696" cy="1887696"/>
          </a:xfrm>
          <a:prstGeom prst="rect">
            <a:avLst/>
          </a:prstGeom>
          <a:noFill/>
        </p:spPr>
        <p:txBody>
          <a:bodyPr wrap="square" rtlCol="0">
            <a:spAutoFit/>
          </a:bodyPr>
          <a:lstStyle/>
          <a:p>
            <a:pPr marL="457200" indent="-457200" algn="l">
              <a:lnSpc>
                <a:spcPts val="2800"/>
              </a:lnSpc>
              <a:buFont typeface="Wingdings" panose="05000000000000000000" pitchFamily="2" charset="2"/>
              <a:buChar char="n"/>
            </a:pPr>
            <a:r>
              <a:rPr lang="ja-JP" altLang="en-US" sz="2400" b="1" dirty="0">
                <a:latin typeface="+mn-ea"/>
              </a:rPr>
              <a:t>中小企業庁のＭ＆Ａ支援機関登録件数は</a:t>
            </a:r>
            <a:r>
              <a:rPr lang="en-US" altLang="ja-JP" sz="2400" b="1" dirty="0">
                <a:latin typeface="+mn-ea"/>
              </a:rPr>
              <a:t>2018</a:t>
            </a:r>
            <a:r>
              <a:rPr lang="ja-JP" altLang="en-US" sz="2400" b="1" dirty="0">
                <a:latin typeface="+mn-ea"/>
              </a:rPr>
              <a:t>年時点で</a:t>
            </a:r>
            <a:r>
              <a:rPr lang="en-US" altLang="ja-JP" sz="2400" b="1" dirty="0">
                <a:latin typeface="+mn-ea"/>
              </a:rPr>
              <a:t>1,176</a:t>
            </a:r>
            <a:r>
              <a:rPr lang="ja-JP" altLang="en-US" sz="2400" b="1" dirty="0">
                <a:latin typeface="+mn-ea"/>
              </a:rPr>
              <a:t>件から</a:t>
            </a:r>
            <a:r>
              <a:rPr lang="en-US" altLang="ja-JP" sz="2400" b="1" dirty="0">
                <a:latin typeface="+mn-ea"/>
              </a:rPr>
              <a:t>2023</a:t>
            </a:r>
            <a:r>
              <a:rPr lang="ja-JP" altLang="en-US" sz="2400" b="1" dirty="0">
                <a:latin typeface="+mn-ea"/>
              </a:rPr>
              <a:t>年時点で</a:t>
            </a:r>
            <a:r>
              <a:rPr lang="en-US" altLang="ja-JP" sz="2400" b="1" dirty="0">
                <a:latin typeface="+mn-ea"/>
              </a:rPr>
              <a:t>3,057</a:t>
            </a:r>
            <a:r>
              <a:rPr lang="ja-JP" altLang="en-US" sz="2400" b="1" dirty="0">
                <a:latin typeface="+mn-ea"/>
              </a:rPr>
              <a:t>社と増加。</a:t>
            </a:r>
            <a:endParaRPr lang="en-US" altLang="ja-JP" sz="2400" b="1" dirty="0">
              <a:latin typeface="+mn-ea"/>
            </a:endParaRPr>
          </a:p>
          <a:p>
            <a:pPr marL="457200" indent="-457200" algn="l">
              <a:lnSpc>
                <a:spcPts val="2800"/>
              </a:lnSpc>
              <a:buFont typeface="Wingdings" panose="05000000000000000000" pitchFamily="2" charset="2"/>
              <a:buChar char="n"/>
            </a:pPr>
            <a:endParaRPr lang="en-US" altLang="ja-JP" sz="2400" b="1" dirty="0">
              <a:latin typeface="+mn-ea"/>
            </a:endParaRPr>
          </a:p>
          <a:p>
            <a:pPr marL="457200" indent="-457200" algn="l">
              <a:lnSpc>
                <a:spcPts val="2800"/>
              </a:lnSpc>
              <a:buFont typeface="Wingdings" panose="05000000000000000000" pitchFamily="2" charset="2"/>
              <a:buChar char="n"/>
            </a:pPr>
            <a:r>
              <a:rPr lang="ja-JP" altLang="en-US" sz="2400" b="1" dirty="0">
                <a:latin typeface="+mn-ea"/>
              </a:rPr>
              <a:t>中小企業オーナーのもとには毎日レターや</a:t>
            </a:r>
            <a:r>
              <a:rPr lang="en-US" altLang="ja-JP" sz="2400" b="1" dirty="0">
                <a:latin typeface="+mn-ea"/>
              </a:rPr>
              <a:t>DM</a:t>
            </a:r>
            <a:r>
              <a:rPr lang="ja-JP" altLang="en-US" sz="2400" b="1" dirty="0">
                <a:latin typeface="+mn-ea"/>
              </a:rPr>
              <a:t>が届くが、どこに依頼すればよいのか、信頼できるのかわからない状態</a:t>
            </a:r>
            <a:endParaRPr lang="en-US" altLang="ja-JP" sz="2400" b="1" dirty="0">
              <a:latin typeface="+mn-ea"/>
            </a:endParaRPr>
          </a:p>
        </p:txBody>
      </p:sp>
      <p:sp>
        <p:nvSpPr>
          <p:cNvPr id="5" name="矢印: 下 4">
            <a:extLst>
              <a:ext uri="{FF2B5EF4-FFF2-40B4-BE49-F238E27FC236}">
                <a16:creationId xmlns:a16="http://schemas.microsoft.com/office/drawing/2014/main" id="{E43E5A29-B643-2851-1F0E-12DBBF5795F8}"/>
              </a:ext>
            </a:extLst>
          </p:cNvPr>
          <p:cNvSpPr/>
          <p:nvPr/>
        </p:nvSpPr>
        <p:spPr>
          <a:xfrm>
            <a:off x="5315541" y="3341467"/>
            <a:ext cx="693682" cy="6404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D9FC8AC-AF25-5152-A018-C39D635DA1A0}"/>
              </a:ext>
            </a:extLst>
          </p:cNvPr>
          <p:cNvSpPr txBox="1"/>
          <p:nvPr/>
        </p:nvSpPr>
        <p:spPr>
          <a:xfrm>
            <a:off x="743316" y="4165122"/>
            <a:ext cx="10867696" cy="1897955"/>
          </a:xfrm>
          <a:prstGeom prst="rect">
            <a:avLst/>
          </a:prstGeom>
          <a:noFill/>
        </p:spPr>
        <p:txBody>
          <a:bodyPr wrap="square" rtlCol="0">
            <a:spAutoFit/>
          </a:bodyPr>
          <a:lstStyle/>
          <a:p>
            <a:pPr algn="l">
              <a:lnSpc>
                <a:spcPts val="2800"/>
              </a:lnSpc>
            </a:pPr>
            <a:r>
              <a:rPr lang="ja-JP" altLang="en-US" sz="2800" b="1" dirty="0">
                <a:solidFill>
                  <a:srgbClr val="FF0000"/>
                </a:solidFill>
                <a:latin typeface="+mn-ea"/>
              </a:rPr>
              <a:t>　潜在的</a:t>
            </a:r>
            <a:r>
              <a:rPr lang="en-US" altLang="ja-JP" sz="2800" b="1" dirty="0">
                <a:solidFill>
                  <a:srgbClr val="FF0000"/>
                </a:solidFill>
                <a:latin typeface="+mn-ea"/>
              </a:rPr>
              <a:t>M&amp;A</a:t>
            </a:r>
            <a:r>
              <a:rPr lang="ja-JP" altLang="en-US" sz="2800" b="1" dirty="0">
                <a:solidFill>
                  <a:srgbClr val="FF0000"/>
                </a:solidFill>
                <a:latin typeface="+mn-ea"/>
              </a:rPr>
              <a:t>ニーズのある顧問先へ定期的に案内を行い、</a:t>
            </a:r>
            <a:endParaRPr lang="en-US" altLang="ja-JP" sz="2800" b="1" dirty="0">
              <a:solidFill>
                <a:srgbClr val="FF0000"/>
              </a:solidFill>
              <a:latin typeface="+mn-ea"/>
            </a:endParaRPr>
          </a:p>
          <a:p>
            <a:pPr algn="l">
              <a:lnSpc>
                <a:spcPts val="2800"/>
              </a:lnSpc>
            </a:pPr>
            <a:r>
              <a:rPr lang="ja-JP" altLang="en-US" sz="2800" b="1" dirty="0">
                <a:solidFill>
                  <a:srgbClr val="FF0000"/>
                </a:solidFill>
                <a:latin typeface="+mn-ea"/>
              </a:rPr>
              <a:t>　いつでも相談を受け付けられる体制の構築が必須。</a:t>
            </a:r>
            <a:endParaRPr lang="en-US" altLang="ja-JP" sz="2800" b="1" dirty="0">
              <a:solidFill>
                <a:srgbClr val="FF0000"/>
              </a:solidFill>
              <a:latin typeface="+mn-ea"/>
            </a:endParaRPr>
          </a:p>
          <a:p>
            <a:pPr algn="l">
              <a:lnSpc>
                <a:spcPts val="2800"/>
              </a:lnSpc>
            </a:pPr>
            <a:endParaRPr lang="en-US" altLang="ja-JP" sz="2800" b="1" dirty="0">
              <a:solidFill>
                <a:srgbClr val="FF0000"/>
              </a:solidFill>
              <a:latin typeface="+mn-ea"/>
            </a:endParaRPr>
          </a:p>
          <a:p>
            <a:pPr algn="l">
              <a:lnSpc>
                <a:spcPts val="2800"/>
              </a:lnSpc>
            </a:pPr>
            <a:r>
              <a:rPr lang="ja-JP" altLang="en-US" sz="2800" b="1" dirty="0">
                <a:solidFill>
                  <a:srgbClr val="FF0000"/>
                </a:solidFill>
                <a:latin typeface="+mn-ea"/>
              </a:rPr>
              <a:t>　マッチングだけでなく、それぞれの要望に応じた</a:t>
            </a:r>
            <a:r>
              <a:rPr lang="en-US" altLang="ja-JP" sz="2800" b="1" dirty="0">
                <a:solidFill>
                  <a:srgbClr val="FF0000"/>
                </a:solidFill>
                <a:latin typeface="+mn-ea"/>
              </a:rPr>
              <a:t>M&amp;A</a:t>
            </a:r>
            <a:r>
              <a:rPr lang="ja-JP" altLang="en-US" sz="2800" b="1" dirty="0">
                <a:solidFill>
                  <a:srgbClr val="FF0000"/>
                </a:solidFill>
                <a:latin typeface="+mn-ea"/>
              </a:rPr>
              <a:t>設計が、</a:t>
            </a:r>
            <a:endParaRPr lang="en-US" altLang="ja-JP" sz="2800" b="1" dirty="0">
              <a:solidFill>
                <a:srgbClr val="FF0000"/>
              </a:solidFill>
              <a:latin typeface="+mn-ea"/>
            </a:endParaRPr>
          </a:p>
          <a:p>
            <a:pPr algn="l">
              <a:lnSpc>
                <a:spcPts val="2800"/>
              </a:lnSpc>
            </a:pPr>
            <a:r>
              <a:rPr lang="ja-JP" altLang="en-US" sz="2800" b="1" dirty="0">
                <a:solidFill>
                  <a:srgbClr val="FF0000"/>
                </a:solidFill>
                <a:latin typeface="+mn-ea"/>
              </a:rPr>
              <a:t>　今後さらに重要になってくる</a:t>
            </a:r>
            <a:endParaRPr lang="en-US" altLang="ja-JP" sz="2800" b="1" dirty="0">
              <a:solidFill>
                <a:srgbClr val="FF0000"/>
              </a:solidFill>
              <a:latin typeface="+mn-ea"/>
            </a:endParaRPr>
          </a:p>
        </p:txBody>
      </p:sp>
    </p:spTree>
    <p:extLst>
      <p:ext uri="{BB962C8B-B14F-4D97-AF65-F5344CB8AC3E}">
        <p14:creationId xmlns:p14="http://schemas.microsoft.com/office/powerpoint/2010/main" val="207537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C6B30-B18C-DD9A-3F7D-4F1932405975}"/>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85EE2A8-3968-03C2-A694-46C05664A575}"/>
              </a:ext>
            </a:extLst>
          </p:cNvPr>
          <p:cNvSpPr txBox="1"/>
          <p:nvPr/>
        </p:nvSpPr>
        <p:spPr>
          <a:xfrm>
            <a:off x="461982" y="1912820"/>
            <a:ext cx="11268036" cy="3263586"/>
          </a:xfrm>
          <a:prstGeom prst="rect">
            <a:avLst/>
          </a:prstGeom>
          <a:noFill/>
        </p:spPr>
        <p:txBody>
          <a:bodyPr wrap="square">
            <a:spAutoFit/>
          </a:bodyPr>
          <a:lstStyle/>
          <a:p>
            <a:pPr algn="l">
              <a:lnSpc>
                <a:spcPct val="150000"/>
              </a:lnSpc>
            </a:pPr>
            <a:r>
              <a:rPr lang="en-US" altLang="ja-JP" sz="2800" kern="100" dirty="0">
                <a:latin typeface="+mn-ea"/>
                <a:cs typeface="Times New Roman" panose="02020603050405020304" pitchFamily="18" charset="0"/>
              </a:rPr>
              <a:t>Ⅰ</a:t>
            </a:r>
            <a:r>
              <a:rPr lang="ja-JP" altLang="en-US" sz="2800" kern="100" dirty="0">
                <a:latin typeface="+mn-ea"/>
                <a:cs typeface="Times New Roman" panose="02020603050405020304" pitchFamily="18" charset="0"/>
              </a:rPr>
              <a:t>．</a:t>
            </a:r>
            <a:r>
              <a:rPr lang="en-US" altLang="ja-JP" sz="2800" kern="100" dirty="0">
                <a:latin typeface="+mn-ea"/>
                <a:cs typeface="Times New Roman" panose="02020603050405020304" pitchFamily="18" charset="0"/>
              </a:rPr>
              <a:t>M&amp;A</a:t>
            </a:r>
            <a:r>
              <a:rPr lang="ja-JP" altLang="en-US" sz="2800" kern="100" dirty="0">
                <a:latin typeface="+mn-ea"/>
                <a:cs typeface="Times New Roman" panose="02020603050405020304" pitchFamily="18" charset="0"/>
              </a:rPr>
              <a:t>業界の現状</a:t>
            </a:r>
            <a:endParaRPr lang="en-US" altLang="ja-JP" sz="2800" kern="100" dirty="0">
              <a:latin typeface="+mn-ea"/>
              <a:cs typeface="Times New Roman" panose="02020603050405020304" pitchFamily="18" charset="0"/>
            </a:endParaRPr>
          </a:p>
          <a:p>
            <a:pPr algn="l">
              <a:lnSpc>
                <a:spcPct val="150000"/>
              </a:lnSpc>
            </a:pPr>
            <a:r>
              <a:rPr lang="en-US" altLang="ja-JP" sz="2800" b="1" kern="100" dirty="0">
                <a:effectLst/>
                <a:latin typeface="+mn-ea"/>
                <a:cs typeface="Times New Roman" panose="02020603050405020304" pitchFamily="18" charset="0"/>
              </a:rPr>
              <a:t>Ⅱ</a:t>
            </a:r>
            <a:r>
              <a:rPr lang="ja-JP" altLang="en-US" sz="2800" b="1" kern="100" dirty="0">
                <a:effectLst/>
                <a:latin typeface="+mn-ea"/>
                <a:cs typeface="Times New Roman" panose="02020603050405020304" pitchFamily="18" charset="0"/>
              </a:rPr>
              <a:t>．事業譲渡と株式譲渡の複合スキームによる成約事例</a:t>
            </a:r>
            <a:r>
              <a:rPr lang="ja-JP" altLang="ja-JP" sz="2800" b="1" kern="100" dirty="0">
                <a:effectLst/>
                <a:latin typeface="+mn-ea"/>
                <a:cs typeface="Times New Roman" panose="02020603050405020304" pitchFamily="18" charset="0"/>
              </a:rPr>
              <a:t>　</a:t>
            </a:r>
            <a:endParaRPr lang="en-US" altLang="ja-JP" sz="2800" b="1" kern="100" dirty="0">
              <a:effectLst/>
              <a:latin typeface="+mn-ea"/>
              <a:cs typeface="Times New Roman" panose="02020603050405020304" pitchFamily="18" charset="0"/>
            </a:endParaRPr>
          </a:p>
          <a:p>
            <a:pPr algn="l">
              <a:lnSpc>
                <a:spcPct val="150000"/>
              </a:lnSpc>
            </a:pPr>
            <a:r>
              <a:rPr lang="en-US" altLang="ja-JP" sz="2800" kern="100" dirty="0">
                <a:latin typeface="+mn-ea"/>
                <a:cs typeface="Times New Roman" panose="02020603050405020304" pitchFamily="18" charset="0"/>
              </a:rPr>
              <a:t>Ⅲ</a:t>
            </a:r>
            <a:r>
              <a:rPr lang="ja-JP" altLang="en-US" sz="2800" kern="100" dirty="0">
                <a:effectLst/>
                <a:latin typeface="+mn-ea"/>
                <a:cs typeface="Times New Roman" panose="02020603050405020304" pitchFamily="18" charset="0"/>
              </a:rPr>
              <a:t>．</a:t>
            </a:r>
            <a:r>
              <a:rPr lang="en-US" altLang="ja-JP" sz="2800" kern="100" dirty="0">
                <a:effectLst/>
                <a:latin typeface="+mn-ea"/>
                <a:cs typeface="Times New Roman" panose="02020603050405020304" pitchFamily="18" charset="0"/>
              </a:rPr>
              <a:t>M&amp;A</a:t>
            </a:r>
            <a:r>
              <a:rPr lang="ja-JP" altLang="en-US" sz="2800" kern="100" dirty="0">
                <a:effectLst/>
                <a:latin typeface="+mn-ea"/>
                <a:cs typeface="Times New Roman" panose="02020603050405020304" pitchFamily="18" charset="0"/>
              </a:rPr>
              <a:t>を活用した事業承継に伴う廃業支援の事例</a:t>
            </a:r>
            <a:endParaRPr lang="en-US" altLang="ja-JP" sz="2800" kern="100" dirty="0">
              <a:effectLst/>
              <a:latin typeface="+mn-ea"/>
              <a:cs typeface="Times New Roman" panose="02020603050405020304" pitchFamily="18" charset="0"/>
            </a:endParaRPr>
          </a:p>
          <a:p>
            <a:pPr algn="l">
              <a:lnSpc>
                <a:spcPct val="150000"/>
              </a:lnSpc>
            </a:pPr>
            <a:r>
              <a:rPr lang="en-US" altLang="ja-JP" sz="2800" kern="100" dirty="0">
                <a:latin typeface="+mn-ea"/>
                <a:cs typeface="Times New Roman" panose="02020603050405020304" pitchFamily="18" charset="0"/>
              </a:rPr>
              <a:t>Ⅳ</a:t>
            </a:r>
            <a:r>
              <a:rPr lang="ja-JP" altLang="en-US" sz="2800" kern="100" dirty="0">
                <a:latin typeface="+mn-ea"/>
                <a:cs typeface="Times New Roman" panose="02020603050405020304" pitchFamily="18" charset="0"/>
              </a:rPr>
              <a:t>．よくあるトラブル事例とその対応方法</a:t>
            </a:r>
            <a:endParaRPr lang="en-US" altLang="ja-JP" sz="2800" kern="100" dirty="0">
              <a:latin typeface="+mn-ea"/>
              <a:cs typeface="Times New Roman" panose="02020603050405020304" pitchFamily="18" charset="0"/>
            </a:endParaRPr>
          </a:p>
          <a:p>
            <a:pPr algn="l">
              <a:lnSpc>
                <a:spcPct val="150000"/>
              </a:lnSpc>
            </a:pPr>
            <a:r>
              <a:rPr lang="en-US" altLang="ja-JP" sz="2800" kern="100" dirty="0">
                <a:latin typeface="+mn-ea"/>
                <a:cs typeface="Times New Roman" panose="02020603050405020304" pitchFamily="18" charset="0"/>
              </a:rPr>
              <a:t>Ⅴ</a:t>
            </a:r>
            <a:r>
              <a:rPr lang="ja-JP" altLang="en-US" sz="2800" kern="100" dirty="0">
                <a:latin typeface="+mn-ea"/>
                <a:cs typeface="Times New Roman" panose="02020603050405020304" pitchFamily="18" charset="0"/>
              </a:rPr>
              <a:t>．おわりに</a:t>
            </a:r>
            <a:endParaRPr lang="en-US" altLang="ja-JP" sz="2800" kern="100" dirty="0">
              <a:effectLst/>
              <a:latin typeface="+mn-ea"/>
              <a:cs typeface="Times New Roman" panose="02020603050405020304" pitchFamily="18" charset="0"/>
            </a:endParaRPr>
          </a:p>
        </p:txBody>
      </p:sp>
      <p:sp>
        <p:nvSpPr>
          <p:cNvPr id="6" name="タイトル 1">
            <a:extLst>
              <a:ext uri="{FF2B5EF4-FFF2-40B4-BE49-F238E27FC236}">
                <a16:creationId xmlns:a16="http://schemas.microsoft.com/office/drawing/2014/main" id="{04129D75-3390-FE4F-3DFF-D180BB265A91}"/>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n-ea"/>
                <a:ea typeface="+mn-ea"/>
                <a:cs typeface="+mj-cs"/>
              </a:rPr>
              <a:t>目次</a:t>
            </a:r>
          </a:p>
        </p:txBody>
      </p:sp>
      <p:sp>
        <p:nvSpPr>
          <p:cNvPr id="2" name="スライド番号プレースホルダー 1">
            <a:extLst>
              <a:ext uri="{FF2B5EF4-FFF2-40B4-BE49-F238E27FC236}">
                <a16:creationId xmlns:a16="http://schemas.microsoft.com/office/drawing/2014/main" id="{4A86797E-2041-9FBE-5332-C904FC300655}"/>
              </a:ext>
            </a:extLst>
          </p:cNvPr>
          <p:cNvSpPr>
            <a:spLocks noGrp="1"/>
          </p:cNvSpPr>
          <p:nvPr>
            <p:ph type="sldNum" sz="quarter" idx="12"/>
          </p:nvPr>
        </p:nvSpPr>
        <p:spPr>
          <a:xfrm>
            <a:off x="9448800" y="6511374"/>
            <a:ext cx="2743200" cy="365125"/>
          </a:xfrm>
        </p:spPr>
        <p:txBody>
          <a:bodyPr/>
          <a:lstStyle/>
          <a:p>
            <a:fld id="{26CC2B4A-97AC-4523-B612-441E67B50FCC}" type="slidenum">
              <a:rPr lang="ja-JP" altLang="en-US" smtClean="0"/>
              <a:pPr/>
              <a:t>7</a:t>
            </a:fld>
            <a:endParaRPr lang="ja-JP" altLang="en-US" sz="1400" dirty="0"/>
          </a:p>
        </p:txBody>
      </p:sp>
    </p:spTree>
    <p:extLst>
      <p:ext uri="{BB962C8B-B14F-4D97-AF65-F5344CB8AC3E}">
        <p14:creationId xmlns:p14="http://schemas.microsoft.com/office/powerpoint/2010/main" val="39752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5D5AC62-C46A-4AAC-92E8-3C085126458A}"/>
              </a:ext>
            </a:extLst>
          </p:cNvPr>
          <p:cNvSpPr>
            <a:spLocks noGrp="1"/>
          </p:cNvSpPr>
          <p:nvPr>
            <p:ph type="sldNum" sz="quarter" idx="12"/>
          </p:nvPr>
        </p:nvSpPr>
        <p:spPr/>
        <p:txBody>
          <a:bodyPr/>
          <a:lstStyle/>
          <a:p>
            <a:fld id="{26CC2B4A-97AC-4523-B612-441E67B50FCC}" type="slidenum">
              <a:rPr lang="ja-JP" altLang="en-US" smtClean="0"/>
              <a:pPr/>
              <a:t>8</a:t>
            </a:fld>
            <a:endParaRPr lang="ja-JP" altLang="en-US" sz="1400" dirty="0"/>
          </a:p>
        </p:txBody>
      </p:sp>
      <p:sp>
        <p:nvSpPr>
          <p:cNvPr id="2" name="テキスト ボックス 1">
            <a:extLst>
              <a:ext uri="{FF2B5EF4-FFF2-40B4-BE49-F238E27FC236}">
                <a16:creationId xmlns:a16="http://schemas.microsoft.com/office/drawing/2014/main" id="{FCEC0764-8B34-59B8-CFA0-3DF2D881A2A0}"/>
              </a:ext>
            </a:extLst>
          </p:cNvPr>
          <p:cNvSpPr txBox="1"/>
          <p:nvPr/>
        </p:nvSpPr>
        <p:spPr>
          <a:xfrm>
            <a:off x="478672" y="1542183"/>
            <a:ext cx="11064240" cy="861774"/>
          </a:xfrm>
          <a:prstGeom prst="rect">
            <a:avLst/>
          </a:prstGeom>
          <a:noFill/>
          <a:ln>
            <a:solidFill>
              <a:schemeClr val="tx1"/>
            </a:solidFill>
          </a:ln>
        </p:spPr>
        <p:txBody>
          <a:bodyPr wrap="square">
            <a:spAutoFit/>
          </a:bodyPr>
          <a:lstStyle/>
          <a:p>
            <a:pPr marL="342900" indent="-342900">
              <a:spcBef>
                <a:spcPts val="600"/>
              </a:spcBef>
              <a:spcAft>
                <a:spcPts val="600"/>
              </a:spcAft>
              <a:buFont typeface="Arial" panose="020B0604020202020204" pitchFamily="34" charset="0"/>
              <a:buChar char="•"/>
            </a:pPr>
            <a:r>
              <a:rPr lang="ja-JP" altLang="en-US" sz="2000" dirty="0">
                <a:latin typeface="+mn-ea"/>
              </a:rPr>
              <a:t>建設会社</a:t>
            </a:r>
            <a:r>
              <a:rPr lang="en-US" altLang="ja-JP" sz="2000" dirty="0">
                <a:latin typeface="+mn-ea"/>
              </a:rPr>
              <a:t>A</a:t>
            </a:r>
            <a:r>
              <a:rPr lang="ja-JP" altLang="en-US" sz="2000" dirty="0">
                <a:latin typeface="+mn-ea"/>
              </a:rPr>
              <a:t>社（買い手）と同業の</a:t>
            </a:r>
            <a:r>
              <a:rPr lang="en-US" altLang="ja-JP" sz="2000" dirty="0">
                <a:latin typeface="+mn-ea"/>
              </a:rPr>
              <a:t>B</a:t>
            </a:r>
            <a:r>
              <a:rPr lang="ja-JP" altLang="en-US" sz="2000" dirty="0">
                <a:latin typeface="+mn-ea"/>
              </a:rPr>
              <a:t>社（売り手）の</a:t>
            </a:r>
            <a:r>
              <a:rPr lang="en-US" altLang="ja-JP" sz="2000" dirty="0">
                <a:latin typeface="+mn-ea"/>
              </a:rPr>
              <a:t>M&amp;A</a:t>
            </a:r>
          </a:p>
          <a:p>
            <a:pPr marL="342900" indent="-342900">
              <a:spcBef>
                <a:spcPts val="600"/>
              </a:spcBef>
              <a:spcAft>
                <a:spcPts val="600"/>
              </a:spcAft>
              <a:buFont typeface="Arial" panose="020B0604020202020204" pitchFamily="34" charset="0"/>
              <a:buChar char="•"/>
            </a:pPr>
            <a:r>
              <a:rPr lang="ja-JP" altLang="en-US" sz="2000" dirty="0">
                <a:latin typeface="+mn-ea"/>
              </a:rPr>
              <a:t>それぞれ売上規模は</a:t>
            </a:r>
            <a:r>
              <a:rPr lang="en-US" altLang="ja-JP" sz="2000" dirty="0">
                <a:latin typeface="+mn-ea"/>
              </a:rPr>
              <a:t>2</a:t>
            </a:r>
            <a:r>
              <a:rPr lang="ja-JP" altLang="en-US" sz="2000" dirty="0">
                <a:latin typeface="+mn-ea"/>
              </a:rPr>
              <a:t>桁億円で業界シェア上位の企業</a:t>
            </a:r>
            <a:endParaRPr lang="en-US" altLang="ja-JP" sz="2000" dirty="0">
              <a:latin typeface="+mn-ea"/>
            </a:endParaRPr>
          </a:p>
        </p:txBody>
      </p:sp>
      <p:sp>
        <p:nvSpPr>
          <p:cNvPr id="5" name="テキスト ボックス 4">
            <a:extLst>
              <a:ext uri="{FF2B5EF4-FFF2-40B4-BE49-F238E27FC236}">
                <a16:creationId xmlns:a16="http://schemas.microsoft.com/office/drawing/2014/main" id="{6FEE5DC2-D8B6-D23D-0165-835BBD8DD2B0}"/>
              </a:ext>
            </a:extLst>
          </p:cNvPr>
          <p:cNvSpPr txBox="1"/>
          <p:nvPr/>
        </p:nvSpPr>
        <p:spPr>
          <a:xfrm>
            <a:off x="403200" y="1040670"/>
            <a:ext cx="1467068" cy="433067"/>
          </a:xfrm>
          <a:prstGeom prst="rect">
            <a:avLst/>
          </a:prstGeom>
          <a:noFill/>
        </p:spPr>
        <p:txBody>
          <a:bodyPr wrap="none" rtlCol="0">
            <a:spAutoFit/>
          </a:bodyPr>
          <a:lstStyle/>
          <a:p>
            <a:pPr algn="l">
              <a:lnSpc>
                <a:spcPts val="2800"/>
              </a:lnSpc>
            </a:pPr>
            <a:r>
              <a:rPr kumimoji="1" lang="ja-JP" altLang="en-US" sz="2000" b="1" dirty="0">
                <a:latin typeface="+mn-ea"/>
              </a:rPr>
              <a:t>■案件概要</a:t>
            </a:r>
          </a:p>
        </p:txBody>
      </p:sp>
      <p:sp>
        <p:nvSpPr>
          <p:cNvPr id="14" name="テキスト ボックス 13">
            <a:extLst>
              <a:ext uri="{FF2B5EF4-FFF2-40B4-BE49-F238E27FC236}">
                <a16:creationId xmlns:a16="http://schemas.microsoft.com/office/drawing/2014/main" id="{3E22BC71-5603-1A8C-198E-2EC26167D47C}"/>
              </a:ext>
            </a:extLst>
          </p:cNvPr>
          <p:cNvSpPr txBox="1"/>
          <p:nvPr/>
        </p:nvSpPr>
        <p:spPr>
          <a:xfrm>
            <a:off x="1648313" y="5300793"/>
            <a:ext cx="1722782" cy="433067"/>
          </a:xfrm>
          <a:prstGeom prst="rect">
            <a:avLst/>
          </a:prstGeom>
          <a:solidFill>
            <a:schemeClr val="accent1">
              <a:lumMod val="40000"/>
              <a:lumOff val="60000"/>
            </a:schemeClr>
          </a:solidFill>
        </p:spPr>
        <p:txBody>
          <a:bodyPr wrap="square" rtlCol="0">
            <a:spAutoFit/>
          </a:bodyPr>
          <a:lstStyle/>
          <a:p>
            <a:pPr algn="l">
              <a:lnSpc>
                <a:spcPts val="2800"/>
              </a:lnSpc>
            </a:pPr>
            <a:r>
              <a:rPr kumimoji="1" lang="ja-JP" altLang="en-US" sz="2000" b="1" dirty="0">
                <a:latin typeface="+mn-ea"/>
              </a:rPr>
              <a:t>買い手　</a:t>
            </a:r>
            <a:r>
              <a:rPr kumimoji="1" lang="en-US" altLang="ja-JP" sz="2000" b="1" dirty="0">
                <a:latin typeface="+mn-ea"/>
              </a:rPr>
              <a:t>A</a:t>
            </a:r>
            <a:r>
              <a:rPr kumimoji="1" lang="ja-JP" altLang="en-US" sz="2000" b="1" dirty="0">
                <a:latin typeface="+mn-ea"/>
              </a:rPr>
              <a:t>社</a:t>
            </a:r>
          </a:p>
        </p:txBody>
      </p:sp>
      <p:sp>
        <p:nvSpPr>
          <p:cNvPr id="17" name="テキスト ボックス 16">
            <a:extLst>
              <a:ext uri="{FF2B5EF4-FFF2-40B4-BE49-F238E27FC236}">
                <a16:creationId xmlns:a16="http://schemas.microsoft.com/office/drawing/2014/main" id="{BD1F965F-0DA3-390B-E2AD-FB1FB9BBD490}"/>
              </a:ext>
            </a:extLst>
          </p:cNvPr>
          <p:cNvSpPr txBox="1"/>
          <p:nvPr/>
        </p:nvSpPr>
        <p:spPr>
          <a:xfrm>
            <a:off x="6803052" y="4928576"/>
            <a:ext cx="1643399" cy="433067"/>
          </a:xfrm>
          <a:prstGeom prst="rect">
            <a:avLst/>
          </a:prstGeom>
          <a:solidFill>
            <a:schemeClr val="accent2">
              <a:lumMod val="60000"/>
              <a:lumOff val="40000"/>
            </a:schemeClr>
          </a:solidFill>
        </p:spPr>
        <p:txBody>
          <a:bodyPr wrap="square" rtlCol="0">
            <a:spAutoFit/>
          </a:bodyPr>
          <a:lstStyle/>
          <a:p>
            <a:pPr algn="ctr">
              <a:lnSpc>
                <a:spcPts val="2800"/>
              </a:lnSpc>
            </a:pPr>
            <a:r>
              <a:rPr kumimoji="1" lang="en-US" altLang="ja-JP" sz="2000" b="1" dirty="0">
                <a:latin typeface="+mn-ea"/>
              </a:rPr>
              <a:t>B</a:t>
            </a:r>
            <a:r>
              <a:rPr kumimoji="1" lang="ja-JP" altLang="en-US" sz="2000" b="1" dirty="0">
                <a:latin typeface="+mn-ea"/>
              </a:rPr>
              <a:t>社</a:t>
            </a:r>
          </a:p>
        </p:txBody>
      </p:sp>
      <p:sp>
        <p:nvSpPr>
          <p:cNvPr id="18" name="テキスト ボックス 17">
            <a:extLst>
              <a:ext uri="{FF2B5EF4-FFF2-40B4-BE49-F238E27FC236}">
                <a16:creationId xmlns:a16="http://schemas.microsoft.com/office/drawing/2014/main" id="{8948EE77-DA9D-C476-4388-F114664C0CC8}"/>
              </a:ext>
            </a:extLst>
          </p:cNvPr>
          <p:cNvSpPr txBox="1"/>
          <p:nvPr/>
        </p:nvSpPr>
        <p:spPr>
          <a:xfrm>
            <a:off x="6803052" y="5534196"/>
            <a:ext cx="1643399" cy="433067"/>
          </a:xfrm>
          <a:prstGeom prst="rect">
            <a:avLst/>
          </a:prstGeom>
          <a:solidFill>
            <a:schemeClr val="accent2">
              <a:lumMod val="60000"/>
              <a:lumOff val="40000"/>
            </a:schemeClr>
          </a:solidFill>
        </p:spPr>
        <p:txBody>
          <a:bodyPr wrap="square" rtlCol="0">
            <a:spAutoFit/>
          </a:bodyPr>
          <a:lstStyle/>
          <a:p>
            <a:pPr algn="ctr">
              <a:lnSpc>
                <a:spcPts val="2800"/>
              </a:lnSpc>
            </a:pPr>
            <a:r>
              <a:rPr kumimoji="1" lang="en-US" altLang="ja-JP" sz="2000" b="1" dirty="0">
                <a:latin typeface="+mn-ea"/>
              </a:rPr>
              <a:t>C</a:t>
            </a:r>
            <a:r>
              <a:rPr kumimoji="1" lang="ja-JP" altLang="en-US" sz="2000" b="1" dirty="0">
                <a:latin typeface="+mn-ea"/>
              </a:rPr>
              <a:t>社</a:t>
            </a:r>
          </a:p>
        </p:txBody>
      </p:sp>
      <p:sp>
        <p:nvSpPr>
          <p:cNvPr id="19" name="テキスト ボックス 18">
            <a:extLst>
              <a:ext uri="{FF2B5EF4-FFF2-40B4-BE49-F238E27FC236}">
                <a16:creationId xmlns:a16="http://schemas.microsoft.com/office/drawing/2014/main" id="{F5785A1C-A122-10AC-AAF4-03FD444FC047}"/>
              </a:ext>
            </a:extLst>
          </p:cNvPr>
          <p:cNvSpPr txBox="1"/>
          <p:nvPr/>
        </p:nvSpPr>
        <p:spPr>
          <a:xfrm>
            <a:off x="6803052" y="6139816"/>
            <a:ext cx="1643399" cy="433067"/>
          </a:xfrm>
          <a:prstGeom prst="rect">
            <a:avLst/>
          </a:prstGeom>
          <a:solidFill>
            <a:schemeClr val="accent2">
              <a:lumMod val="60000"/>
              <a:lumOff val="40000"/>
            </a:schemeClr>
          </a:solidFill>
        </p:spPr>
        <p:txBody>
          <a:bodyPr wrap="square" rtlCol="0">
            <a:spAutoFit/>
          </a:bodyPr>
          <a:lstStyle/>
          <a:p>
            <a:pPr algn="ctr">
              <a:lnSpc>
                <a:spcPts val="2800"/>
              </a:lnSpc>
            </a:pPr>
            <a:r>
              <a:rPr kumimoji="1" lang="en-US" altLang="ja-JP" sz="2000" b="1" dirty="0">
                <a:latin typeface="+mn-ea"/>
              </a:rPr>
              <a:t>D</a:t>
            </a:r>
            <a:r>
              <a:rPr kumimoji="1" lang="ja-JP" altLang="en-US" sz="2000" b="1" dirty="0">
                <a:latin typeface="+mn-ea"/>
              </a:rPr>
              <a:t>社</a:t>
            </a:r>
          </a:p>
        </p:txBody>
      </p:sp>
      <p:sp>
        <p:nvSpPr>
          <p:cNvPr id="20" name="テキスト ボックス 19">
            <a:extLst>
              <a:ext uri="{FF2B5EF4-FFF2-40B4-BE49-F238E27FC236}">
                <a16:creationId xmlns:a16="http://schemas.microsoft.com/office/drawing/2014/main" id="{A83F2E65-33F7-903E-D5E3-7C217DEE78F4}"/>
              </a:ext>
            </a:extLst>
          </p:cNvPr>
          <p:cNvSpPr txBox="1"/>
          <p:nvPr/>
        </p:nvSpPr>
        <p:spPr>
          <a:xfrm>
            <a:off x="8788606" y="4913281"/>
            <a:ext cx="1643399" cy="433067"/>
          </a:xfrm>
          <a:prstGeom prst="rect">
            <a:avLst/>
          </a:prstGeom>
          <a:solidFill>
            <a:schemeClr val="accent2">
              <a:lumMod val="60000"/>
              <a:lumOff val="40000"/>
            </a:schemeClr>
          </a:solidFill>
        </p:spPr>
        <p:txBody>
          <a:bodyPr wrap="square" rtlCol="0">
            <a:spAutoFit/>
          </a:bodyPr>
          <a:lstStyle/>
          <a:p>
            <a:pPr algn="ctr">
              <a:lnSpc>
                <a:spcPts val="2800"/>
              </a:lnSpc>
            </a:pPr>
            <a:r>
              <a:rPr kumimoji="1" lang="en-US" altLang="ja-JP" sz="2000" b="1" dirty="0">
                <a:latin typeface="+mn-ea"/>
              </a:rPr>
              <a:t>E</a:t>
            </a:r>
            <a:r>
              <a:rPr kumimoji="1" lang="ja-JP" altLang="en-US" sz="2000" b="1" dirty="0">
                <a:latin typeface="+mn-ea"/>
              </a:rPr>
              <a:t>社</a:t>
            </a:r>
          </a:p>
        </p:txBody>
      </p:sp>
      <p:sp>
        <p:nvSpPr>
          <p:cNvPr id="22" name="テキスト ボックス 21">
            <a:extLst>
              <a:ext uri="{FF2B5EF4-FFF2-40B4-BE49-F238E27FC236}">
                <a16:creationId xmlns:a16="http://schemas.microsoft.com/office/drawing/2014/main" id="{16FD07D7-C2CC-6681-11E6-0CF7F8FEEBA4}"/>
              </a:ext>
            </a:extLst>
          </p:cNvPr>
          <p:cNvSpPr txBox="1"/>
          <p:nvPr/>
        </p:nvSpPr>
        <p:spPr>
          <a:xfrm>
            <a:off x="7321672" y="4386290"/>
            <a:ext cx="2556878" cy="433067"/>
          </a:xfrm>
          <a:prstGeom prst="rect">
            <a:avLst/>
          </a:prstGeom>
          <a:solidFill>
            <a:schemeClr val="accent2">
              <a:lumMod val="60000"/>
              <a:lumOff val="40000"/>
            </a:schemeClr>
          </a:solidFill>
        </p:spPr>
        <p:txBody>
          <a:bodyPr wrap="square" rtlCol="0">
            <a:spAutoFit/>
          </a:bodyPr>
          <a:lstStyle/>
          <a:p>
            <a:pPr algn="ctr">
              <a:lnSpc>
                <a:spcPts val="2800"/>
              </a:lnSpc>
            </a:pPr>
            <a:r>
              <a:rPr kumimoji="1" lang="ja-JP" altLang="en-US" sz="2000" b="1" dirty="0">
                <a:latin typeface="+mn-ea"/>
              </a:rPr>
              <a:t>売り手</a:t>
            </a:r>
            <a:r>
              <a:rPr kumimoji="1" lang="en-US" altLang="ja-JP" sz="2000" b="1" dirty="0">
                <a:latin typeface="+mn-ea"/>
              </a:rPr>
              <a:t>B</a:t>
            </a:r>
            <a:r>
              <a:rPr kumimoji="1" lang="ja-JP" altLang="en-US" sz="2000" b="1" dirty="0">
                <a:latin typeface="+mn-ea"/>
              </a:rPr>
              <a:t>社グループ</a:t>
            </a:r>
          </a:p>
        </p:txBody>
      </p:sp>
      <p:sp>
        <p:nvSpPr>
          <p:cNvPr id="23" name="テキスト ボックス 22">
            <a:extLst>
              <a:ext uri="{FF2B5EF4-FFF2-40B4-BE49-F238E27FC236}">
                <a16:creationId xmlns:a16="http://schemas.microsoft.com/office/drawing/2014/main" id="{F659F2BB-84C3-2DF7-2E65-C75D996F4674}"/>
              </a:ext>
            </a:extLst>
          </p:cNvPr>
          <p:cNvSpPr txBox="1"/>
          <p:nvPr/>
        </p:nvSpPr>
        <p:spPr>
          <a:xfrm>
            <a:off x="8788606" y="5518901"/>
            <a:ext cx="1643399" cy="433067"/>
          </a:xfrm>
          <a:prstGeom prst="rect">
            <a:avLst/>
          </a:prstGeom>
          <a:solidFill>
            <a:schemeClr val="accent2">
              <a:lumMod val="60000"/>
              <a:lumOff val="40000"/>
            </a:schemeClr>
          </a:solidFill>
        </p:spPr>
        <p:txBody>
          <a:bodyPr wrap="square" rtlCol="0">
            <a:spAutoFit/>
          </a:bodyPr>
          <a:lstStyle/>
          <a:p>
            <a:pPr algn="ctr">
              <a:lnSpc>
                <a:spcPts val="2800"/>
              </a:lnSpc>
            </a:pPr>
            <a:r>
              <a:rPr lang="en-US" altLang="ja-JP" sz="2000" b="1" dirty="0">
                <a:latin typeface="+mn-ea"/>
              </a:rPr>
              <a:t>F</a:t>
            </a:r>
            <a:r>
              <a:rPr kumimoji="1" lang="ja-JP" altLang="en-US" sz="2000" b="1" dirty="0">
                <a:latin typeface="+mn-ea"/>
              </a:rPr>
              <a:t>社</a:t>
            </a:r>
          </a:p>
        </p:txBody>
      </p:sp>
      <p:sp>
        <p:nvSpPr>
          <p:cNvPr id="24" name="テキスト ボックス 23">
            <a:extLst>
              <a:ext uri="{FF2B5EF4-FFF2-40B4-BE49-F238E27FC236}">
                <a16:creationId xmlns:a16="http://schemas.microsoft.com/office/drawing/2014/main" id="{194AD16B-B429-E0D4-432B-B7408CC5EFFA}"/>
              </a:ext>
            </a:extLst>
          </p:cNvPr>
          <p:cNvSpPr txBox="1"/>
          <p:nvPr/>
        </p:nvSpPr>
        <p:spPr>
          <a:xfrm>
            <a:off x="8788606" y="6139816"/>
            <a:ext cx="1643399" cy="433067"/>
          </a:xfrm>
          <a:prstGeom prst="rect">
            <a:avLst/>
          </a:prstGeom>
          <a:solidFill>
            <a:schemeClr val="accent2">
              <a:lumMod val="60000"/>
              <a:lumOff val="40000"/>
            </a:schemeClr>
          </a:solidFill>
        </p:spPr>
        <p:txBody>
          <a:bodyPr wrap="square" rtlCol="0">
            <a:spAutoFit/>
          </a:bodyPr>
          <a:lstStyle/>
          <a:p>
            <a:pPr algn="ctr">
              <a:lnSpc>
                <a:spcPts val="2800"/>
              </a:lnSpc>
            </a:pPr>
            <a:r>
              <a:rPr lang="en-US" altLang="ja-JP" sz="2000" b="1" dirty="0">
                <a:latin typeface="+mn-ea"/>
              </a:rPr>
              <a:t>G</a:t>
            </a:r>
            <a:r>
              <a:rPr kumimoji="1" lang="ja-JP" altLang="en-US" sz="2000" b="1" dirty="0">
                <a:latin typeface="+mn-ea"/>
              </a:rPr>
              <a:t>社</a:t>
            </a:r>
          </a:p>
        </p:txBody>
      </p:sp>
      <p:pic>
        <p:nvPicPr>
          <p:cNvPr id="34" name="グラフィックス 33" descr="男性のプロフィール 単色塗りつぶし">
            <a:extLst>
              <a:ext uri="{FF2B5EF4-FFF2-40B4-BE49-F238E27FC236}">
                <a16:creationId xmlns:a16="http://schemas.microsoft.com/office/drawing/2014/main" id="{FFBD1033-EEB5-5086-E43C-60E03C6CBC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17657" y="5346348"/>
            <a:ext cx="861774" cy="861774"/>
          </a:xfrm>
          <a:prstGeom prst="rect">
            <a:avLst/>
          </a:prstGeom>
        </p:spPr>
      </p:pic>
      <p:sp>
        <p:nvSpPr>
          <p:cNvPr id="35" name="テキスト ボックス 34">
            <a:extLst>
              <a:ext uri="{FF2B5EF4-FFF2-40B4-BE49-F238E27FC236}">
                <a16:creationId xmlns:a16="http://schemas.microsoft.com/office/drawing/2014/main" id="{5C3E1528-9A3D-B6A0-F86D-71B805FB2C91}"/>
              </a:ext>
            </a:extLst>
          </p:cNvPr>
          <p:cNvSpPr txBox="1"/>
          <p:nvPr/>
        </p:nvSpPr>
        <p:spPr>
          <a:xfrm>
            <a:off x="5884987" y="4928576"/>
            <a:ext cx="694444" cy="433067"/>
          </a:xfrm>
          <a:prstGeom prst="rect">
            <a:avLst/>
          </a:prstGeom>
          <a:noFill/>
        </p:spPr>
        <p:txBody>
          <a:bodyPr wrap="square" rtlCol="0">
            <a:spAutoFit/>
          </a:bodyPr>
          <a:lstStyle/>
          <a:p>
            <a:pPr algn="l">
              <a:lnSpc>
                <a:spcPts val="2800"/>
              </a:lnSpc>
            </a:pPr>
            <a:r>
              <a:rPr kumimoji="1" lang="ja-JP" altLang="en-US" sz="1600" b="1" dirty="0">
                <a:latin typeface="+mn-ea"/>
              </a:rPr>
              <a:t>株主</a:t>
            </a:r>
          </a:p>
        </p:txBody>
      </p:sp>
      <p:sp>
        <p:nvSpPr>
          <p:cNvPr id="36" name="テキスト ボックス 35">
            <a:extLst>
              <a:ext uri="{FF2B5EF4-FFF2-40B4-BE49-F238E27FC236}">
                <a16:creationId xmlns:a16="http://schemas.microsoft.com/office/drawing/2014/main" id="{5403CD20-E6AB-084F-B3DD-B4B97CF19C1F}"/>
              </a:ext>
            </a:extLst>
          </p:cNvPr>
          <p:cNvSpPr txBox="1"/>
          <p:nvPr/>
        </p:nvSpPr>
        <p:spPr>
          <a:xfrm>
            <a:off x="478672" y="3081410"/>
            <a:ext cx="11064240" cy="1015663"/>
          </a:xfrm>
          <a:prstGeom prst="rect">
            <a:avLst/>
          </a:prstGeom>
          <a:noFill/>
          <a:ln>
            <a:solidFill>
              <a:schemeClr val="tx1"/>
            </a:solidFill>
          </a:ln>
        </p:spPr>
        <p:txBody>
          <a:bodyPr wrap="square">
            <a:spAutoFit/>
          </a:bodyPr>
          <a:lstStyle/>
          <a:p>
            <a:pPr>
              <a:spcBef>
                <a:spcPts val="600"/>
              </a:spcBef>
              <a:spcAft>
                <a:spcPts val="600"/>
              </a:spcAft>
            </a:pPr>
            <a:r>
              <a:rPr lang="en-US" altLang="ja-JP" sz="2000" dirty="0">
                <a:latin typeface="+mn-ea"/>
              </a:rPr>
              <a:t>A</a:t>
            </a:r>
            <a:r>
              <a:rPr lang="ja-JP" altLang="en-US" sz="2000" dirty="0">
                <a:latin typeface="+mn-ea"/>
              </a:rPr>
              <a:t>社と</a:t>
            </a:r>
            <a:r>
              <a:rPr lang="en-US" altLang="ja-JP" sz="2000" dirty="0">
                <a:latin typeface="+mn-ea"/>
              </a:rPr>
              <a:t>B</a:t>
            </a:r>
            <a:r>
              <a:rPr lang="ja-JP" altLang="en-US" sz="2000" dirty="0">
                <a:latin typeface="+mn-ea"/>
              </a:rPr>
              <a:t>社は数年前から</a:t>
            </a:r>
            <a:r>
              <a:rPr lang="en-US" altLang="ja-JP" sz="2000" dirty="0">
                <a:latin typeface="+mn-ea"/>
              </a:rPr>
              <a:t>M&amp;A</a:t>
            </a:r>
            <a:r>
              <a:rPr lang="ja-JP" altLang="en-US" sz="2000" dirty="0">
                <a:latin typeface="+mn-ea"/>
              </a:rPr>
              <a:t>希望しており、金額までは合意済みであったが、　　　　　　　　　売り手企業は</a:t>
            </a:r>
            <a:r>
              <a:rPr lang="en-US" altLang="ja-JP" sz="2000" dirty="0">
                <a:latin typeface="+mn-ea"/>
              </a:rPr>
              <a:t>5</a:t>
            </a:r>
            <a:r>
              <a:rPr lang="ja-JP" altLang="en-US" sz="2000" dirty="0">
                <a:latin typeface="+mn-ea"/>
              </a:rPr>
              <a:t>社以上の法人に分かれており、実行までのハードルが高いため、　　　　　　　弊社に</a:t>
            </a:r>
            <a:r>
              <a:rPr lang="en-US" altLang="ja-JP" sz="2000" dirty="0">
                <a:latin typeface="+mn-ea"/>
              </a:rPr>
              <a:t>FA</a:t>
            </a:r>
            <a:r>
              <a:rPr lang="ja-JP" altLang="en-US" sz="2000" dirty="0">
                <a:latin typeface="+mn-ea"/>
              </a:rPr>
              <a:t>としてクロージングまでの支援を依頼。</a:t>
            </a:r>
            <a:endParaRPr lang="en-US" altLang="ja-JP" sz="2000" dirty="0">
              <a:latin typeface="+mn-ea"/>
            </a:endParaRPr>
          </a:p>
        </p:txBody>
      </p:sp>
      <p:sp>
        <p:nvSpPr>
          <p:cNvPr id="37" name="テキスト ボックス 36">
            <a:extLst>
              <a:ext uri="{FF2B5EF4-FFF2-40B4-BE49-F238E27FC236}">
                <a16:creationId xmlns:a16="http://schemas.microsoft.com/office/drawing/2014/main" id="{9CA22CD9-06E3-3531-AD74-6C3A4FC96591}"/>
              </a:ext>
            </a:extLst>
          </p:cNvPr>
          <p:cNvSpPr txBox="1"/>
          <p:nvPr/>
        </p:nvSpPr>
        <p:spPr>
          <a:xfrm>
            <a:off x="478672" y="2607582"/>
            <a:ext cx="1467068" cy="433067"/>
          </a:xfrm>
          <a:prstGeom prst="rect">
            <a:avLst/>
          </a:prstGeom>
          <a:noFill/>
        </p:spPr>
        <p:txBody>
          <a:bodyPr wrap="none" rtlCol="0">
            <a:spAutoFit/>
          </a:bodyPr>
          <a:lstStyle/>
          <a:p>
            <a:pPr algn="l">
              <a:lnSpc>
                <a:spcPts val="2800"/>
              </a:lnSpc>
            </a:pPr>
            <a:r>
              <a:rPr kumimoji="1" lang="ja-JP" altLang="en-US" sz="2000" b="1" dirty="0">
                <a:latin typeface="+mn-ea"/>
              </a:rPr>
              <a:t>■相談背景</a:t>
            </a:r>
          </a:p>
        </p:txBody>
      </p:sp>
      <p:sp>
        <p:nvSpPr>
          <p:cNvPr id="38" name="矢印: 左 37">
            <a:extLst>
              <a:ext uri="{FF2B5EF4-FFF2-40B4-BE49-F238E27FC236}">
                <a16:creationId xmlns:a16="http://schemas.microsoft.com/office/drawing/2014/main" id="{3414972D-0604-7C4B-01EC-AAB00F7CFFCF}"/>
              </a:ext>
            </a:extLst>
          </p:cNvPr>
          <p:cNvSpPr/>
          <p:nvPr/>
        </p:nvSpPr>
        <p:spPr>
          <a:xfrm>
            <a:off x="3713250" y="5420041"/>
            <a:ext cx="1305791" cy="212016"/>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278A1BC7-0556-FF38-775C-8CA19ABEE089}"/>
              </a:ext>
            </a:extLst>
          </p:cNvPr>
          <p:cNvSpPr txBox="1"/>
          <p:nvPr/>
        </p:nvSpPr>
        <p:spPr>
          <a:xfrm>
            <a:off x="3808453" y="5737375"/>
            <a:ext cx="1210588" cy="418769"/>
          </a:xfrm>
          <a:prstGeom prst="rect">
            <a:avLst/>
          </a:prstGeom>
          <a:noFill/>
        </p:spPr>
        <p:txBody>
          <a:bodyPr wrap="none" rtlCol="0">
            <a:spAutoFit/>
          </a:bodyPr>
          <a:lstStyle/>
          <a:p>
            <a:pPr algn="l">
              <a:lnSpc>
                <a:spcPts val="2800"/>
              </a:lnSpc>
            </a:pPr>
            <a:r>
              <a:rPr kumimoji="1" lang="ja-JP" altLang="en-US" sz="1600" b="1" dirty="0">
                <a:latin typeface="+mn-ea"/>
              </a:rPr>
              <a:t>譲渡を希望</a:t>
            </a:r>
          </a:p>
        </p:txBody>
      </p:sp>
      <p:sp>
        <p:nvSpPr>
          <p:cNvPr id="42" name="タイトル 1">
            <a:extLst>
              <a:ext uri="{FF2B5EF4-FFF2-40B4-BE49-F238E27FC236}">
                <a16:creationId xmlns:a16="http://schemas.microsoft.com/office/drawing/2014/main" id="{8168E465-C835-B0E0-9C61-0A8037E68DE3}"/>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n-ea"/>
                <a:ea typeface="+mn-ea"/>
                <a:cs typeface="+mj-cs"/>
              </a:rPr>
              <a:t>事業譲渡と株式譲渡の複合スキームによる成約事例　</a:t>
            </a:r>
          </a:p>
        </p:txBody>
      </p:sp>
    </p:spTree>
    <p:extLst>
      <p:ext uri="{BB962C8B-B14F-4D97-AF65-F5344CB8AC3E}">
        <p14:creationId xmlns:p14="http://schemas.microsoft.com/office/powerpoint/2010/main" val="309378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298D8-86BC-7ED5-B7DF-6DE212540070}"/>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1395C46-8127-9CAC-2E9B-8A9AA6755990}"/>
              </a:ext>
            </a:extLst>
          </p:cNvPr>
          <p:cNvSpPr>
            <a:spLocks noGrp="1"/>
          </p:cNvSpPr>
          <p:nvPr>
            <p:ph type="sldNum" sz="quarter" idx="12"/>
          </p:nvPr>
        </p:nvSpPr>
        <p:spPr/>
        <p:txBody>
          <a:bodyPr/>
          <a:lstStyle/>
          <a:p>
            <a:fld id="{26CC2B4A-97AC-4523-B612-441E67B50FCC}" type="slidenum">
              <a:rPr lang="ja-JP" altLang="en-US" smtClean="0"/>
              <a:pPr/>
              <a:t>9</a:t>
            </a:fld>
            <a:endParaRPr lang="ja-JP" altLang="en-US" sz="1400" dirty="0"/>
          </a:p>
        </p:txBody>
      </p:sp>
      <p:sp>
        <p:nvSpPr>
          <p:cNvPr id="42" name="タイトル 1">
            <a:extLst>
              <a:ext uri="{FF2B5EF4-FFF2-40B4-BE49-F238E27FC236}">
                <a16:creationId xmlns:a16="http://schemas.microsoft.com/office/drawing/2014/main" id="{92E0CF0D-58E9-F2FE-02C9-45484C7A5CE3}"/>
              </a:ext>
            </a:extLst>
          </p:cNvPr>
          <p:cNvSpPr txBox="1">
            <a:spLocks/>
          </p:cNvSpPr>
          <p:nvPr/>
        </p:nvSpPr>
        <p:spPr>
          <a:xfrm>
            <a:off x="404582" y="346626"/>
            <a:ext cx="10515600" cy="52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n-ea"/>
                <a:ea typeface="+mn-ea"/>
                <a:cs typeface="+mj-cs"/>
              </a:rPr>
              <a:t>事業譲渡と株式譲渡の複合スキームによる成約事例　</a:t>
            </a:r>
          </a:p>
        </p:txBody>
      </p:sp>
      <p:sp>
        <p:nvSpPr>
          <p:cNvPr id="3" name="テキスト ボックス 2">
            <a:extLst>
              <a:ext uri="{FF2B5EF4-FFF2-40B4-BE49-F238E27FC236}">
                <a16:creationId xmlns:a16="http://schemas.microsoft.com/office/drawing/2014/main" id="{DB84384F-4B6A-1F1D-BBF2-D9B09B539128}"/>
              </a:ext>
            </a:extLst>
          </p:cNvPr>
          <p:cNvSpPr txBox="1"/>
          <p:nvPr/>
        </p:nvSpPr>
        <p:spPr>
          <a:xfrm>
            <a:off x="401864" y="1033617"/>
            <a:ext cx="1723549" cy="461665"/>
          </a:xfrm>
          <a:prstGeom prst="rect">
            <a:avLst/>
          </a:prstGeom>
          <a:noFill/>
        </p:spPr>
        <p:txBody>
          <a:bodyPr wrap="none" rtlCol="0">
            <a:spAutoFit/>
          </a:bodyPr>
          <a:lstStyle/>
          <a:p>
            <a:pPr marL="457200" indent="-457200" algn="l">
              <a:lnSpc>
                <a:spcPts val="2800"/>
              </a:lnSpc>
              <a:buFont typeface="Wingdings" panose="05000000000000000000" pitchFamily="2" charset="2"/>
              <a:buChar char="n"/>
            </a:pPr>
            <a:r>
              <a:rPr kumimoji="1" lang="ja-JP" altLang="en-US" sz="2800" b="1" dirty="0">
                <a:latin typeface="+mn-ea"/>
              </a:rPr>
              <a:t>問題点</a:t>
            </a:r>
          </a:p>
        </p:txBody>
      </p:sp>
      <p:sp>
        <p:nvSpPr>
          <p:cNvPr id="6" name="テキスト ボックス 5">
            <a:extLst>
              <a:ext uri="{FF2B5EF4-FFF2-40B4-BE49-F238E27FC236}">
                <a16:creationId xmlns:a16="http://schemas.microsoft.com/office/drawing/2014/main" id="{1AD5AED0-B174-EB9C-86A3-7BCE1EFE093D}"/>
              </a:ext>
            </a:extLst>
          </p:cNvPr>
          <p:cNvSpPr txBox="1"/>
          <p:nvPr/>
        </p:nvSpPr>
        <p:spPr>
          <a:xfrm>
            <a:off x="624191" y="1481879"/>
            <a:ext cx="10758512" cy="1528624"/>
          </a:xfrm>
          <a:prstGeom prst="rect">
            <a:avLst/>
          </a:prstGeom>
          <a:noFill/>
        </p:spPr>
        <p:txBody>
          <a:bodyPr wrap="square" rtlCol="0">
            <a:spAutoFit/>
          </a:bodyPr>
          <a:lstStyle/>
          <a:p>
            <a:pPr algn="l">
              <a:lnSpc>
                <a:spcPts val="2800"/>
              </a:lnSpc>
            </a:pPr>
            <a:r>
              <a:rPr lang="ja-JP" altLang="en-US" sz="2400" b="1" dirty="0">
                <a:latin typeface="+mn-ea"/>
              </a:rPr>
              <a:t>①</a:t>
            </a:r>
            <a:r>
              <a:rPr lang="en-US" altLang="ja-JP" sz="2400" b="1" dirty="0">
                <a:latin typeface="+mn-ea"/>
              </a:rPr>
              <a:t>B</a:t>
            </a:r>
            <a:r>
              <a:rPr lang="ja-JP" altLang="en-US" sz="2400" b="1" dirty="0">
                <a:latin typeface="+mn-ea"/>
              </a:rPr>
              <a:t>社の一部法人では法人と個人の資産が混同</a:t>
            </a:r>
            <a:endParaRPr lang="en-US" altLang="ja-JP" sz="2400" b="1" dirty="0">
              <a:latin typeface="+mn-ea"/>
            </a:endParaRPr>
          </a:p>
          <a:p>
            <a:pPr algn="l">
              <a:lnSpc>
                <a:spcPts val="2800"/>
              </a:lnSpc>
            </a:pPr>
            <a:r>
              <a:rPr lang="ja-JP" altLang="en-US" sz="2400" b="1" dirty="0">
                <a:latin typeface="+mn-ea"/>
              </a:rPr>
              <a:t>②買い手は主要事業のみを引き継ぎたい</a:t>
            </a:r>
            <a:endParaRPr lang="en-US" altLang="ja-JP" sz="2400" b="1" dirty="0">
              <a:latin typeface="+mn-ea"/>
            </a:endParaRPr>
          </a:p>
          <a:p>
            <a:pPr algn="l">
              <a:lnSpc>
                <a:spcPts val="2800"/>
              </a:lnSpc>
            </a:pPr>
            <a:r>
              <a:rPr lang="ja-JP" altLang="en-US" sz="2400" b="1" dirty="0">
                <a:latin typeface="+mn-ea"/>
              </a:rPr>
              <a:t>③</a:t>
            </a:r>
            <a:r>
              <a:rPr lang="en-US" altLang="ja-JP" sz="2400" b="1" dirty="0">
                <a:latin typeface="+mn-ea"/>
              </a:rPr>
              <a:t>A</a:t>
            </a:r>
            <a:r>
              <a:rPr lang="ja-JP" altLang="en-US" sz="2400" b="1" dirty="0">
                <a:latin typeface="+mn-ea"/>
              </a:rPr>
              <a:t>社が</a:t>
            </a:r>
            <a:r>
              <a:rPr lang="en-US" altLang="ja-JP" sz="2400" b="1" dirty="0">
                <a:latin typeface="+mn-ea"/>
              </a:rPr>
              <a:t>B</a:t>
            </a:r>
            <a:r>
              <a:rPr lang="ja-JP" altLang="en-US" sz="2400" b="1" dirty="0">
                <a:latin typeface="+mn-ea"/>
              </a:rPr>
              <a:t>社グループから直接事業譲渡により取得してしまっては、譲渡時の消費税、配当時の所得税により手残りが大幅減少</a:t>
            </a:r>
            <a:endParaRPr lang="en-US" altLang="ja-JP" sz="2400" b="1" dirty="0">
              <a:latin typeface="+mn-ea"/>
            </a:endParaRPr>
          </a:p>
        </p:txBody>
      </p:sp>
      <p:sp>
        <p:nvSpPr>
          <p:cNvPr id="43" name="矢印: 下 42">
            <a:extLst>
              <a:ext uri="{FF2B5EF4-FFF2-40B4-BE49-F238E27FC236}">
                <a16:creationId xmlns:a16="http://schemas.microsoft.com/office/drawing/2014/main" id="{4712A3D0-B19F-3E20-EF52-8A3B49542AB4}"/>
              </a:ext>
            </a:extLst>
          </p:cNvPr>
          <p:cNvSpPr/>
          <p:nvPr/>
        </p:nvSpPr>
        <p:spPr>
          <a:xfrm>
            <a:off x="5740078" y="3703495"/>
            <a:ext cx="711844" cy="6905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E6ACD1DA-AFDA-C00E-188E-D975B35EEFAB}"/>
              </a:ext>
            </a:extLst>
          </p:cNvPr>
          <p:cNvSpPr txBox="1"/>
          <p:nvPr/>
        </p:nvSpPr>
        <p:spPr>
          <a:xfrm>
            <a:off x="1864940" y="4956845"/>
            <a:ext cx="8803060" cy="461665"/>
          </a:xfrm>
          <a:prstGeom prst="rect">
            <a:avLst/>
          </a:prstGeom>
          <a:solidFill>
            <a:schemeClr val="accent2">
              <a:lumMod val="20000"/>
              <a:lumOff val="80000"/>
            </a:schemeClr>
          </a:solidFill>
        </p:spPr>
        <p:txBody>
          <a:bodyPr wrap="square" rtlCol="0">
            <a:spAutoFit/>
          </a:bodyPr>
          <a:lstStyle/>
          <a:p>
            <a:pPr marL="457200" indent="-457200" algn="l">
              <a:lnSpc>
                <a:spcPts val="2800"/>
              </a:lnSpc>
              <a:buFont typeface="Wingdings" panose="05000000000000000000" pitchFamily="2" charset="2"/>
              <a:buChar char="n"/>
            </a:pPr>
            <a:r>
              <a:rPr kumimoji="1" lang="ja-JP" altLang="en-US" sz="2800" b="1" dirty="0">
                <a:latin typeface="+mn-ea"/>
              </a:rPr>
              <a:t>新設法人に事業譲渡を行い、新設法人の株を取得</a:t>
            </a:r>
          </a:p>
        </p:txBody>
      </p:sp>
    </p:spTree>
    <p:extLst>
      <p:ext uri="{BB962C8B-B14F-4D97-AF65-F5344CB8AC3E}">
        <p14:creationId xmlns:p14="http://schemas.microsoft.com/office/powerpoint/2010/main" val="2469836376"/>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342900" indent="-342900" algn="l">
          <a:lnSpc>
            <a:spcPts val="2800"/>
          </a:lnSpc>
          <a:buFont typeface="Wingdings" panose="05000000000000000000" pitchFamily="2" charset="2"/>
          <a:buChar char="Ø"/>
          <a:defRPr sz="2800" b="1" dirty="0">
            <a:latin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7">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15960</TotalTime>
  <Words>4743</Words>
  <Application>Microsoft Office PowerPoint</Application>
  <PresentationFormat>ワイド画面</PresentationFormat>
  <Paragraphs>1206</Paragraphs>
  <Slides>33</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33</vt:i4>
      </vt:variant>
    </vt:vector>
  </HeadingPairs>
  <TitlesOfParts>
    <vt:vector size="47" baseType="lpstr">
      <vt:lpstr>Meiryo UI</vt:lpstr>
      <vt:lpstr>ＭＳ 明朝</vt:lpstr>
      <vt:lpstr>游ゴシック</vt:lpstr>
      <vt:lpstr>游ゴシック Light</vt:lpstr>
      <vt:lpstr>游ゴシック 本文</vt:lpstr>
      <vt:lpstr>游明朝</vt:lpstr>
      <vt:lpstr>Arial</vt:lpstr>
      <vt:lpstr>Calibri</vt:lpstr>
      <vt:lpstr>Calibri Light</vt:lpstr>
      <vt:lpstr>Roboto</vt:lpstr>
      <vt:lpstr>Wingdings</vt:lpstr>
      <vt:lpstr>Office Theme</vt:lpstr>
      <vt:lpstr>デザインの設定</vt:lpstr>
      <vt:lpstr>2_Office Theme</vt:lpstr>
      <vt:lpstr>PowerPoint プレゼンテーション</vt:lpstr>
      <vt:lpstr>自己紹介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M&amp;Aを活用した事業承継に伴う廃業支援の事例</vt:lpstr>
      <vt:lpstr>M&amp;Aを活用した事業承継に伴う廃業支援の事例</vt:lpstr>
      <vt:lpstr>M&amp;Aを活用した事業承継に伴う廃業支援の事例</vt:lpstr>
      <vt:lpstr>PowerPoint プレゼンテーション</vt:lpstr>
      <vt:lpstr>M&amp;Aを活用した事業承継に伴う廃業支援の事例</vt:lpstr>
      <vt:lpstr>PowerPoint プレゼンテーション</vt:lpstr>
      <vt:lpstr>PowerPoint プレゼンテーション</vt:lpstr>
      <vt:lpstr>よくあるトラブル事例とその対応方法</vt:lpstr>
      <vt:lpstr>よくあるトラブル事例とその対応方法</vt:lpstr>
      <vt:lpstr>基本情報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事業承継の事前準備</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IT_USER</dc:creator>
  <cp:lastModifiedBy>富田 勇治</cp:lastModifiedBy>
  <cp:revision>525</cp:revision>
  <cp:lastPrinted>2024-03-22T09:12:20Z</cp:lastPrinted>
  <dcterms:created xsi:type="dcterms:W3CDTF">2020-07-12T08:50:27Z</dcterms:created>
  <dcterms:modified xsi:type="dcterms:W3CDTF">2025-11-21T01:06:47Z</dcterms:modified>
</cp:coreProperties>
</file>